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64" r:id="rId5"/>
    <p:sldId id="260" r:id="rId6"/>
    <p:sldId id="265" r:id="rId7"/>
    <p:sldId id="259" r:id="rId8"/>
    <p:sldId id="266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3" r:id="rId18"/>
    <p:sldId id="277" r:id="rId19"/>
    <p:sldId id="274" r:id="rId20"/>
    <p:sldId id="275" r:id="rId21"/>
    <p:sldId id="276" r:id="rId22"/>
    <p:sldId id="283" r:id="rId23"/>
    <p:sldId id="278" r:id="rId24"/>
    <p:sldId id="279" r:id="rId25"/>
    <p:sldId id="280" r:id="rId26"/>
    <p:sldId id="281" r:id="rId27"/>
    <p:sldId id="282" r:id="rId28"/>
    <p:sldId id="284" r:id="rId29"/>
    <p:sldId id="286" r:id="rId30"/>
    <p:sldId id="287" r:id="rId31"/>
    <p:sldId id="289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C3EEA0-C9E9-AC4A-A3A3-00612C301275}">
          <p14:sldIdLst>
            <p14:sldId id="256"/>
            <p14:sldId id="257"/>
            <p14:sldId id="258"/>
            <p14:sldId id="264"/>
            <p14:sldId id="260"/>
            <p14:sldId id="265"/>
            <p14:sldId id="259"/>
            <p14:sldId id="266"/>
            <p14:sldId id="261"/>
            <p14:sldId id="262"/>
            <p14:sldId id="263"/>
            <p14:sldId id="267"/>
            <p14:sldId id="268"/>
            <p14:sldId id="269"/>
            <p14:sldId id="270"/>
            <p14:sldId id="271"/>
            <p14:sldId id="273"/>
            <p14:sldId id="277"/>
            <p14:sldId id="274"/>
            <p14:sldId id="275"/>
            <p14:sldId id="276"/>
            <p14:sldId id="283"/>
            <p14:sldId id="278"/>
            <p14:sldId id="279"/>
            <p14:sldId id="280"/>
            <p14:sldId id="281"/>
            <p14:sldId id="282"/>
            <p14:sldId id="284"/>
            <p14:sldId id="286"/>
            <p14:sldId id="287"/>
            <p14:sldId id="289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959"/>
    <a:srgbClr val="404040"/>
    <a:srgbClr val="C49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8"/>
  </p:normalViewPr>
  <p:slideViewPr>
    <p:cSldViewPr snapToGrid="0" snapToObjects="1">
      <p:cViewPr varScale="1">
        <p:scale>
          <a:sx n="111" d="100"/>
          <a:sy n="111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B333B-DB4C-5246-912A-B37693FEAC4E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2AE20-8269-454B-A4D3-ED8AA4654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2AE20-8269-454B-A4D3-ED8AA46548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8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8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0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BF7F-A105-5C45-B649-C6C31A20046F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2DEEF-BD4E-CF45-864A-053A0E70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lancer.es/freelancers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Web_crawler" TargetMode="External"/><Relationship Id="rId2" Type="http://schemas.openxmlformats.org/officeDocument/2006/relationships/hyperlink" Target="https://www.wikiwand.com/en/Web_scrap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wand.com/en/Application_programming_interface" TargetMode="External"/><Relationship Id="rId5" Type="http://schemas.openxmlformats.org/officeDocument/2006/relationships/hyperlink" Target="https://www.promptcloud.com/blog/best-programming-language-for-web-scraping/" TargetMode="External"/><Relationship Id="rId4" Type="http://schemas.openxmlformats.org/officeDocument/2006/relationships/hyperlink" Target="https://www.promptcloud.com/blog/data-scraping-vs-data-crawlin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craper.io/" TargetMode="External"/><Relationship Id="rId2" Type="http://schemas.openxmlformats.org/officeDocument/2006/relationships/hyperlink" Target="https://listly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dataprovider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2601-DD3B-9C42-815C-ECECD4E4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385" y="4074289"/>
            <a:ext cx="7772400" cy="2654015"/>
          </a:xfrm>
          <a:solidFill>
            <a:srgbClr val="595959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r"/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Herramientas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para la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recolección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datos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web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600" b="1" i="1" dirty="0">
                <a:solidFill>
                  <a:schemeClr val="bg1"/>
                </a:solidFill>
              </a:rPr>
              <a:t>Yu-Chang (Andy) Ho</a:t>
            </a:r>
            <a:br>
              <a:rPr lang="en-US" sz="3600" b="1" i="1" dirty="0">
                <a:solidFill>
                  <a:schemeClr val="bg1"/>
                </a:solidFill>
              </a:rPr>
            </a:br>
            <a:r>
              <a:rPr lang="en-US" sz="3600" b="1" i="1" dirty="0">
                <a:solidFill>
                  <a:schemeClr val="bg1"/>
                </a:solidFill>
              </a:rPr>
              <a:t>May 8th, 2019, Colombia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7FDF6-13BA-AD44-8E77-C4675D6BFF0E}"/>
              </a:ext>
            </a:extLst>
          </p:cNvPr>
          <p:cNvSpPr/>
          <p:nvPr/>
        </p:nvSpPr>
        <p:spPr>
          <a:xfrm>
            <a:off x="193877" y="183693"/>
            <a:ext cx="2884989" cy="12500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908133-CFF4-AE49-B1DE-E144D6625B47}"/>
              </a:ext>
            </a:extLst>
          </p:cNvPr>
          <p:cNvGrpSpPr/>
          <p:nvPr/>
        </p:nvGrpSpPr>
        <p:grpSpPr>
          <a:xfrm>
            <a:off x="286549" y="279684"/>
            <a:ext cx="2699644" cy="1058084"/>
            <a:chOff x="353903" y="291259"/>
            <a:chExt cx="2699644" cy="1058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DF6B0F-8194-774D-87C1-1FF92D39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903" y="291259"/>
              <a:ext cx="810171" cy="10580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EA5199-4470-D94B-9FB6-D525AF568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385" y="588344"/>
              <a:ext cx="1812162" cy="463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75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Content Parsing??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1"/>
            <a:ext cx="7886700" cy="937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 webpage is essentially a file of texts.</a:t>
            </a:r>
          </a:p>
          <a:p>
            <a:pPr marL="0" indent="0">
              <a:buNone/>
            </a:pPr>
            <a:endParaRPr lang="en-US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1E6453-A6BA-0645-8537-033E3762060B}"/>
              </a:ext>
            </a:extLst>
          </p:cNvPr>
          <p:cNvGrpSpPr/>
          <p:nvPr/>
        </p:nvGrpSpPr>
        <p:grpSpPr>
          <a:xfrm>
            <a:off x="201005" y="2272546"/>
            <a:ext cx="8741989" cy="3108543"/>
            <a:chOff x="241990" y="2457741"/>
            <a:chExt cx="8741989" cy="31085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3E7208-FA82-DD49-8BBB-2683FBF90300}"/>
                </a:ext>
              </a:extLst>
            </p:cNvPr>
            <p:cNvSpPr txBox="1"/>
            <p:nvPr/>
          </p:nvSpPr>
          <p:spPr>
            <a:xfrm>
              <a:off x="3234689" y="2457741"/>
              <a:ext cx="5749290" cy="3108543"/>
            </a:xfrm>
            <a:prstGeom prst="rect">
              <a:avLst/>
            </a:prstGeom>
            <a:solidFill>
              <a:srgbClr val="404040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&lt;html&gt;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&lt;head&gt;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&lt;title&gt;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 Example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&lt;/head&gt;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&lt;body&gt;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&lt;div 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id=“name”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Yu-Chang Ho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&lt;/div&gt;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</a:t>
              </a:r>
              <a:r>
                <a:rPr lang="en-US" sz="1400" b="1" dirty="0" err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hr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height=“2px”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&lt;h2&gt;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Education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&lt;div 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id=“edu1”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M.S. in Computer Science, UCD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&lt;/div&gt;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&lt;div 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id=“edu2”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M.S. in Computer Science, NCU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&lt;/div&gt;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&lt;h2&gt;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Work Experience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&lt;div </a:t>
              </a:r>
              <a:r>
                <a:rPr 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id=”work1”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US" sz="1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Consultant in ECLAC, UN</a:t>
              </a:r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&lt;/div&gt;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</a:t>
              </a:r>
            </a:p>
            <a:p>
              <a:r>
                <a:rPr lang="en-US" sz="14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&lt;/html&gt;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2AE97A-12BC-A746-A35F-7CD74B72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90" y="2457741"/>
              <a:ext cx="2992699" cy="308539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AF6839-294B-534F-B7C8-A65240403141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7/28</a:t>
            </a:r>
          </a:p>
        </p:txBody>
      </p:sp>
    </p:spTree>
    <p:extLst>
      <p:ext uri="{BB962C8B-B14F-4D97-AF65-F5344CB8AC3E}">
        <p14:creationId xmlns:p14="http://schemas.microsoft.com/office/powerpoint/2010/main" val="289652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Have a deeper look……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 HTML Element :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i="1" dirty="0"/>
              <a:t>                 is a type of element, a container of any other elements or texts.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Other example: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,      ,    , ……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id=“name” </a:t>
            </a:r>
            <a:r>
              <a:rPr lang="en-US" i="1" dirty="0"/>
              <a:t>is an identifier of a specific element.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CEEE9-DDE8-794D-881C-26DAFE1155D1}"/>
              </a:ext>
            </a:extLst>
          </p:cNvPr>
          <p:cNvSpPr txBox="1"/>
          <p:nvPr/>
        </p:nvSpPr>
        <p:spPr>
          <a:xfrm>
            <a:off x="532435" y="1983989"/>
            <a:ext cx="8079129" cy="584775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id=“name”</a:t>
            </a:r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Yu-Chang Ho</a:t>
            </a:r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36202-D85A-594E-AF80-9765F8364E5A}"/>
              </a:ext>
            </a:extLst>
          </p:cNvPr>
          <p:cNvSpPr txBox="1"/>
          <p:nvPr/>
        </p:nvSpPr>
        <p:spPr>
          <a:xfrm>
            <a:off x="532435" y="2847351"/>
            <a:ext cx="1502780" cy="584775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71173-8CCA-ED47-AB05-59B79461CE01}"/>
              </a:ext>
            </a:extLst>
          </p:cNvPr>
          <p:cNvSpPr txBox="1"/>
          <p:nvPr/>
        </p:nvSpPr>
        <p:spPr>
          <a:xfrm>
            <a:off x="3010141" y="4348534"/>
            <a:ext cx="1747053" cy="523220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&lt;table&gt;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919C2-8774-2442-A992-BAC22AB4BFF9}"/>
              </a:ext>
            </a:extLst>
          </p:cNvPr>
          <p:cNvSpPr txBox="1"/>
          <p:nvPr/>
        </p:nvSpPr>
        <p:spPr>
          <a:xfrm>
            <a:off x="4956616" y="4348534"/>
            <a:ext cx="1282137" cy="523220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7E33B-260A-4E4D-A100-95344A61357B}"/>
              </a:ext>
            </a:extLst>
          </p:cNvPr>
          <p:cNvSpPr txBox="1"/>
          <p:nvPr/>
        </p:nvSpPr>
        <p:spPr>
          <a:xfrm>
            <a:off x="6438175" y="4348534"/>
            <a:ext cx="828073" cy="523220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12415-91AA-444C-AA5D-493B7B8E0316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8/28</a:t>
            </a:r>
          </a:p>
        </p:txBody>
      </p:sp>
    </p:spTree>
    <p:extLst>
      <p:ext uri="{BB962C8B-B14F-4D97-AF65-F5344CB8AC3E}">
        <p14:creationId xmlns:p14="http://schemas.microsoft.com/office/powerpoint/2010/main" val="372996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 what does the parser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Read the webpage source.</a:t>
            </a:r>
          </a:p>
          <a:p>
            <a:pPr lvl="1"/>
            <a:r>
              <a:rPr lang="en-US" i="1" dirty="0" err="1"/>
              <a:t>Libraies</a:t>
            </a:r>
            <a:r>
              <a:rPr lang="en-US" i="1" dirty="0"/>
              <a:t> like </a:t>
            </a:r>
            <a:r>
              <a:rPr lang="en-US" b="1" i="1" dirty="0" err="1">
                <a:solidFill>
                  <a:srgbClr val="C00000"/>
                </a:solidFill>
              </a:rPr>
              <a:t>BeautifulSoup</a:t>
            </a:r>
            <a:r>
              <a:rPr lang="en-US" i="1" dirty="0"/>
              <a:t> or </a:t>
            </a:r>
            <a:r>
              <a:rPr lang="en-US" b="1" i="1" dirty="0" err="1">
                <a:solidFill>
                  <a:srgbClr val="C00000"/>
                </a:solidFill>
              </a:rPr>
              <a:t>Selemium</a:t>
            </a:r>
            <a:r>
              <a:rPr lang="en-US" i="1" dirty="0"/>
              <a:t> could help you with this.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Find the target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Collect the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Repeat </a:t>
            </a:r>
            <a:r>
              <a:rPr lang="en-US" b="1" i="1" dirty="0"/>
              <a:t>1.</a:t>
            </a:r>
            <a:r>
              <a:rPr lang="en-US" i="1" dirty="0"/>
              <a:t> ~ </a:t>
            </a:r>
            <a:r>
              <a:rPr lang="en-US" b="1" i="1" dirty="0"/>
              <a:t>3.</a:t>
            </a:r>
            <a:r>
              <a:rPr lang="en-US" i="1" dirty="0"/>
              <a:t> for all the crawled pages.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A6A0D-0D50-2942-994E-EACBE186BF52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9/28</a:t>
            </a:r>
          </a:p>
        </p:txBody>
      </p:sp>
    </p:spTree>
    <p:extLst>
      <p:ext uri="{BB962C8B-B14F-4D97-AF65-F5344CB8AC3E}">
        <p14:creationId xmlns:p14="http://schemas.microsoft.com/office/powerpoint/2010/main" val="1437923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Essentially……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1F07-1A12-F94F-93DF-3C0AEB5D5152}"/>
              </a:ext>
            </a:extLst>
          </p:cNvPr>
          <p:cNvSpPr txBox="1"/>
          <p:nvPr/>
        </p:nvSpPr>
        <p:spPr>
          <a:xfrm>
            <a:off x="1697355" y="1123097"/>
            <a:ext cx="5749290" cy="3108543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&lt;title&gt;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Example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id=“name”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Yu-Chang Ho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height=“2px”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&lt;h2&gt;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Education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id=“edu1”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M.S. in Computer Science, UCD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id=“edu2”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M.S. in Computer Science, NCU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&lt;h2&gt;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 Experience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&lt;div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id=”work1”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Consultant in ECLAC, UN</a:t>
            </a:r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5BDAAC-5A91-E74A-BB4B-92BC96811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20470"/>
              </p:ext>
            </p:extLst>
          </p:nvPr>
        </p:nvGraphicFramePr>
        <p:xfrm>
          <a:off x="628650" y="4712697"/>
          <a:ext cx="78867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9276029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7999005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36231804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898982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edu1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edu2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7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Yu-Chang 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M.S. in Computer Science, UCD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M.S. in Computer Science, NCU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Consultant in ECLAC, 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5017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CADE9-9963-BD48-9042-CDE75D8D27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572000" y="4231640"/>
            <a:ext cx="0" cy="481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5D1D3C-AA2D-3D47-ACAB-A18BB32D1172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10/28</a:t>
            </a:r>
          </a:p>
        </p:txBody>
      </p:sp>
    </p:spTree>
    <p:extLst>
      <p:ext uri="{BB962C8B-B14F-4D97-AF65-F5344CB8AC3E}">
        <p14:creationId xmlns:p14="http://schemas.microsoft.com/office/powerpoint/2010/main" val="27236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Recall the structure of a Web-scraper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D31557-FA2D-3748-8910-E03D80D0948C}"/>
              </a:ext>
            </a:extLst>
          </p:cNvPr>
          <p:cNvSpPr/>
          <p:nvPr/>
        </p:nvSpPr>
        <p:spPr>
          <a:xfrm>
            <a:off x="2621467" y="2013996"/>
            <a:ext cx="3901065" cy="29428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B02EC5-1A28-1D42-B865-B52D832D5327}"/>
              </a:ext>
            </a:extLst>
          </p:cNvPr>
          <p:cNvGrpSpPr/>
          <p:nvPr/>
        </p:nvGrpSpPr>
        <p:grpSpPr>
          <a:xfrm>
            <a:off x="2926079" y="2156675"/>
            <a:ext cx="3291840" cy="2657450"/>
            <a:chOff x="3521977" y="1509598"/>
            <a:chExt cx="3291840" cy="265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BA3F83-08C6-6A4A-8DC5-38752698F351}"/>
                </a:ext>
              </a:extLst>
            </p:cNvPr>
            <p:cNvSpPr txBox="1"/>
            <p:nvPr/>
          </p:nvSpPr>
          <p:spPr>
            <a:xfrm>
              <a:off x="3521977" y="1509598"/>
              <a:ext cx="329184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Web Crawler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62C2C2-F024-624E-92D1-2958FF405B2C}"/>
                </a:ext>
              </a:extLst>
            </p:cNvPr>
            <p:cNvSpPr txBox="1"/>
            <p:nvPr/>
          </p:nvSpPr>
          <p:spPr>
            <a:xfrm>
              <a:off x="3521977" y="2575607"/>
              <a:ext cx="329184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Content Parsing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156CBD-2698-CB45-9F7C-29377421A054}"/>
                </a:ext>
              </a:extLst>
            </p:cNvPr>
            <p:cNvSpPr txBox="1"/>
            <p:nvPr/>
          </p:nvSpPr>
          <p:spPr>
            <a:xfrm>
              <a:off x="3521977" y="3643828"/>
              <a:ext cx="3291840" cy="52322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Basic Cleaning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BF2E38-306A-6A43-B619-B6CB0A08DA8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571999" y="2679895"/>
            <a:ext cx="0" cy="542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09E0C-9357-5F46-8793-B647198A4DB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571999" y="3745904"/>
            <a:ext cx="0" cy="545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B6AE17-EA30-0B43-930B-F9729F9A5C8B}"/>
              </a:ext>
            </a:extLst>
          </p:cNvPr>
          <p:cNvSpPr txBox="1"/>
          <p:nvPr/>
        </p:nvSpPr>
        <p:spPr>
          <a:xfrm>
            <a:off x="3130951" y="4956805"/>
            <a:ext cx="288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Scraper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B276C-A058-9146-9B44-FB98E0E62D7E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11/28</a:t>
            </a:r>
          </a:p>
        </p:txBody>
      </p:sp>
    </p:spTree>
    <p:extLst>
      <p:ext uri="{BB962C8B-B14F-4D97-AF65-F5344CB8AC3E}">
        <p14:creationId xmlns:p14="http://schemas.microsoft.com/office/powerpoint/2010/main" val="92924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Format the scraped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De-duplication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Eliminate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AD235-F6EB-8944-8C78-319EAEA4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57778"/>
            <a:ext cx="6858000" cy="40215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69031C-AFBB-374A-B668-81DD7714F544}"/>
              </a:ext>
            </a:extLst>
          </p:cNvPr>
          <p:cNvSpPr/>
          <p:nvPr/>
        </p:nvSpPr>
        <p:spPr>
          <a:xfrm>
            <a:off x="5034987" y="3602831"/>
            <a:ext cx="1770927" cy="4367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FB229-84F8-0041-9CB8-0857B46962E0}"/>
              </a:ext>
            </a:extLst>
          </p:cNvPr>
          <p:cNvSpPr/>
          <p:nvPr/>
        </p:nvSpPr>
        <p:spPr>
          <a:xfrm>
            <a:off x="5499904" y="2835796"/>
            <a:ext cx="680978" cy="2530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E1065-6D8E-1041-84FC-A4A34C888DFB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12/28</a:t>
            </a:r>
          </a:p>
        </p:txBody>
      </p:sp>
    </p:spTree>
    <p:extLst>
      <p:ext uri="{BB962C8B-B14F-4D97-AF65-F5344CB8AC3E}">
        <p14:creationId xmlns:p14="http://schemas.microsoft.com/office/powerpoint/2010/main" val="41971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Application Programming Interface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(API)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The API is a service to easily access data!</a:t>
            </a:r>
          </a:p>
          <a:p>
            <a:pPr marL="0" indent="0">
              <a:buNone/>
            </a:pPr>
            <a:r>
              <a:rPr lang="en-US" i="1" dirty="0"/>
              <a:t>Data in uniform format like </a:t>
            </a:r>
            <a:r>
              <a:rPr lang="en-US" b="1" i="1" dirty="0">
                <a:solidFill>
                  <a:srgbClr val="C00000"/>
                </a:solidFill>
              </a:rPr>
              <a:t>CSV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C00000"/>
                </a:solidFill>
              </a:rPr>
              <a:t>JSON</a:t>
            </a:r>
            <a:r>
              <a:rPr lang="en-US" i="1" dirty="0"/>
              <a:t>, or </a:t>
            </a:r>
            <a:r>
              <a:rPr lang="en-US" b="1" i="1" dirty="0">
                <a:solidFill>
                  <a:srgbClr val="C00000"/>
                </a:solidFill>
              </a:rPr>
              <a:t>XML</a:t>
            </a:r>
            <a:r>
              <a:rPr lang="en-US" i="1" dirty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Not all the website provides this service…….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Indicates the willingness</a:t>
            </a:r>
            <a:r>
              <a:rPr lang="en-US" i="1" dirty="0"/>
              <a:t> of the company for sharing their data!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7A7D2-4773-4148-AB44-FFD99035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55" y="365127"/>
            <a:ext cx="2110895" cy="2158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11CE2-F8BD-9843-9CE2-D0050D9CCD4E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13/28</a:t>
            </a:r>
          </a:p>
        </p:txBody>
      </p:sp>
    </p:spTree>
    <p:extLst>
      <p:ext uri="{BB962C8B-B14F-4D97-AF65-F5344CB8AC3E}">
        <p14:creationId xmlns:p14="http://schemas.microsoft.com/office/powerpoint/2010/main" val="7255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8935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rgbClr val="C00000"/>
                </a:solidFill>
              </a:rPr>
              <a:t>N</a:t>
            </a:r>
            <a:r>
              <a:rPr lang="en-US" dirty="0"/>
              <a:t>otation (</a:t>
            </a:r>
            <a:r>
              <a:rPr lang="en-US" b="1" dirty="0">
                <a:solidFill>
                  <a:srgbClr val="C00000"/>
                </a:solidFill>
              </a:rPr>
              <a:t>JSON</a:t>
            </a:r>
            <a:r>
              <a:rPr lang="en-US" dirty="0"/>
              <a:t>)</a:t>
            </a:r>
            <a:br>
              <a:rPr lang="en-US" dirty="0"/>
            </a:br>
            <a:r>
              <a:rPr lang="en-US" sz="2800" i="1" dirty="0"/>
              <a:t>A set of Key/Value pairs.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3376"/>
            <a:ext cx="7886700" cy="4622483"/>
          </a:xfrm>
          <a:solidFill>
            <a:srgbClr val="404040">
              <a:alpha val="80000"/>
            </a:srgb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"MSV418788",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"name"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Accesorios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Náuticos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"picture"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null,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"permalink"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null,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total_items_in_this_category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children_categories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[],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attribute_types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"none",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meta_categ_id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null,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"attributable"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false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2C8B3-A580-DA4C-BD5E-8DB8A3571531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14/28</a:t>
            </a:r>
          </a:p>
        </p:txBody>
      </p:sp>
    </p:spTree>
    <p:extLst>
      <p:ext uri="{BB962C8B-B14F-4D97-AF65-F5344CB8AC3E}">
        <p14:creationId xmlns:p14="http://schemas.microsoft.com/office/powerpoint/2010/main" val="410657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893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/>
              <a:t>E</a:t>
            </a:r>
            <a:r>
              <a:rPr lang="en-US" sz="4900" b="1" dirty="0">
                <a:solidFill>
                  <a:srgbClr val="C00000"/>
                </a:solidFill>
              </a:rPr>
              <a:t>x</a:t>
            </a:r>
            <a:r>
              <a:rPr lang="en-US" sz="4900" dirty="0"/>
              <a:t>tensible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anguage (</a:t>
            </a:r>
            <a:r>
              <a:rPr lang="en-US" b="1" dirty="0">
                <a:solidFill>
                  <a:srgbClr val="C00000"/>
                </a:solidFill>
              </a:rPr>
              <a:t>XML</a:t>
            </a:r>
            <a:r>
              <a:rPr lang="en-US" dirty="0"/>
              <a:t>)</a:t>
            </a:r>
            <a:br>
              <a:rPr lang="en-US" dirty="0"/>
            </a:br>
            <a:r>
              <a:rPr lang="en-US" sz="3100" i="1" dirty="0"/>
              <a:t>Similar</a:t>
            </a:r>
            <a:r>
              <a:rPr lang="en-US" sz="2800" i="1" dirty="0"/>
              <a:t> to HTML.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B4309D-A3D2-8D44-A4AE-504B00AE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4790"/>
            <a:ext cx="7886700" cy="3769874"/>
          </a:xfrm>
          <a:solidFill>
            <a:srgbClr val="404040">
              <a:alpha val="80000"/>
            </a:srgb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&lt;root&gt;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&lt;row&gt;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&lt;id&gt;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&amp;apos;MCR423578486&amp;apos;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&lt;/id&gt;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&lt;name&gt;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Parrot Drone Bebop 2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Fpv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&lt;/name&gt;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&lt;symbol (original)&gt;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CRC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&lt;/symbol (original)&gt;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&lt;price (original)&gt;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459000.0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&lt;/price (original)&gt;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&lt;price (USD)&gt;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762.9143380796195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&lt;/price (USD)&gt;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&lt;sold&gt;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4.0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&lt;/sold&gt;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&lt;country&gt;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Costa Rica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&lt;/country&gt;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&lt;/row&gt;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&lt;/root&gt;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8182-425F-2449-9E27-3C7E91A4A416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15/28</a:t>
            </a:r>
          </a:p>
        </p:txBody>
      </p:sp>
    </p:spTree>
    <p:extLst>
      <p:ext uri="{BB962C8B-B14F-4D97-AF65-F5344CB8AC3E}">
        <p14:creationId xmlns:p14="http://schemas.microsoft.com/office/powerpoint/2010/main" val="341791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Always provided with </a:t>
            </a:r>
            <a:r>
              <a:rPr lang="en-US" b="1" i="1" dirty="0"/>
              <a:t>documentations</a:t>
            </a:r>
            <a:r>
              <a:rPr lang="en-US" i="1" dirty="0"/>
              <a:t> for the usage.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FA2DF-8FA8-924F-B092-DF6602FA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2273"/>
            <a:ext cx="4376030" cy="4765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C3B05B-49A1-ED4F-9DA4-307DE545ABD7}"/>
              </a:ext>
            </a:extLst>
          </p:cNvPr>
          <p:cNvSpPr/>
          <p:nvPr/>
        </p:nvSpPr>
        <p:spPr>
          <a:xfrm>
            <a:off x="628650" y="2245489"/>
            <a:ext cx="4376030" cy="4745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2EF4C-68B0-2248-BC16-62EF873DE98A}"/>
              </a:ext>
            </a:extLst>
          </p:cNvPr>
          <p:cNvSpPr/>
          <p:nvPr/>
        </p:nvSpPr>
        <p:spPr>
          <a:xfrm>
            <a:off x="628650" y="2817997"/>
            <a:ext cx="4376030" cy="31198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3BB15-29BA-AE4B-8792-34187A4CD4FA}"/>
              </a:ext>
            </a:extLst>
          </p:cNvPr>
          <p:cNvSpPr/>
          <p:nvPr/>
        </p:nvSpPr>
        <p:spPr>
          <a:xfrm>
            <a:off x="628650" y="6032361"/>
            <a:ext cx="4376030" cy="4745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576E8A-10EB-E445-9E65-C36E23989C3A}"/>
              </a:ext>
            </a:extLst>
          </p:cNvPr>
          <p:cNvCxnSpPr>
            <a:stCxn id="6" idx="3"/>
          </p:cNvCxnSpPr>
          <p:nvPr/>
        </p:nvCxnSpPr>
        <p:spPr>
          <a:xfrm>
            <a:off x="5004680" y="2482770"/>
            <a:ext cx="4817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65E9A3-F309-E346-8539-A5BD32D87277}"/>
              </a:ext>
            </a:extLst>
          </p:cNvPr>
          <p:cNvCxnSpPr>
            <a:cxnSpLocks/>
          </p:cNvCxnSpPr>
          <p:nvPr/>
        </p:nvCxnSpPr>
        <p:spPr>
          <a:xfrm>
            <a:off x="5004680" y="4350898"/>
            <a:ext cx="4817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9F7D77-E265-CA41-B4EC-A4F5D3CA23C9}"/>
              </a:ext>
            </a:extLst>
          </p:cNvPr>
          <p:cNvCxnSpPr>
            <a:cxnSpLocks/>
          </p:cNvCxnSpPr>
          <p:nvPr/>
        </p:nvCxnSpPr>
        <p:spPr>
          <a:xfrm>
            <a:off x="5004680" y="6269642"/>
            <a:ext cx="4817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07A22F-A008-2F40-A81F-2107AFFAA94D}"/>
              </a:ext>
            </a:extLst>
          </p:cNvPr>
          <p:cNvSpPr txBox="1"/>
          <p:nvPr/>
        </p:nvSpPr>
        <p:spPr>
          <a:xfrm>
            <a:off x="5486400" y="2245489"/>
            <a:ext cx="287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address to access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0563F5-8B51-BE4A-B0D2-7803E74A5307}"/>
              </a:ext>
            </a:extLst>
          </p:cNvPr>
          <p:cNvSpPr txBox="1"/>
          <p:nvPr/>
        </p:nvSpPr>
        <p:spPr>
          <a:xfrm>
            <a:off x="5486399" y="3962406"/>
            <a:ext cx="2878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Parameters</a:t>
            </a:r>
          </a:p>
          <a:p>
            <a:pPr algn="ctr"/>
            <a:r>
              <a:rPr lang="en-US" sz="2400" dirty="0"/>
              <a:t>(Sorting, Filtering)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DD2158-D2DC-EF47-98DB-A71C4912D929}"/>
              </a:ext>
            </a:extLst>
          </p:cNvPr>
          <p:cNvSpPr txBox="1"/>
          <p:nvPr/>
        </p:nvSpPr>
        <p:spPr>
          <a:xfrm>
            <a:off x="5486398" y="6032361"/>
            <a:ext cx="287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6CC0C-0CE5-8843-ADA9-A5503E5B7785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16/28</a:t>
            </a:r>
          </a:p>
        </p:txBody>
      </p:sp>
    </p:spTree>
    <p:extLst>
      <p:ext uri="{BB962C8B-B14F-4D97-AF65-F5344CB8AC3E}">
        <p14:creationId xmlns:p14="http://schemas.microsoft.com/office/powerpoint/2010/main" val="2626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r>
              <a:rPr lang="en-US" sz="3800" b="1" dirty="0"/>
              <a:t>Andy Ho (Yu-Chang Ho)</a:t>
            </a:r>
          </a:p>
          <a:p>
            <a:pPr marL="0" indent="0">
              <a:buNone/>
            </a:pPr>
            <a:r>
              <a:rPr lang="en-US" dirty="0"/>
              <a:t>Consultant @ </a:t>
            </a:r>
            <a:r>
              <a:rPr lang="en-US" i="1" dirty="0"/>
              <a:t>ECLAC, United nations</a:t>
            </a:r>
          </a:p>
          <a:p>
            <a:pPr marL="0" indent="0">
              <a:buNone/>
            </a:pPr>
            <a:r>
              <a:rPr lang="en-US" dirty="0"/>
              <a:t>M.S. in Computer Science @</a:t>
            </a:r>
          </a:p>
          <a:p>
            <a:pPr marL="0" indent="0">
              <a:buNone/>
            </a:pPr>
            <a:r>
              <a:rPr lang="en-US" i="1" dirty="0"/>
              <a:t>University of California, Davis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b="1" dirty="0"/>
              <a:t>Work Experience</a:t>
            </a:r>
          </a:p>
          <a:p>
            <a:pPr marL="0" indent="0">
              <a:buNone/>
            </a:pPr>
            <a:r>
              <a:rPr lang="en-US" dirty="0"/>
              <a:t>Research Assistant @</a:t>
            </a:r>
          </a:p>
          <a:p>
            <a:pPr marL="0" indent="0">
              <a:buNone/>
            </a:pPr>
            <a:r>
              <a:rPr lang="en-US" i="1" dirty="0"/>
              <a:t>Academia Sinica, Taiwan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Education</a:t>
            </a:r>
          </a:p>
          <a:p>
            <a:pPr marL="0" indent="0">
              <a:buNone/>
            </a:pPr>
            <a:r>
              <a:rPr lang="en-US" dirty="0"/>
              <a:t>B.S. in Computer Science @</a:t>
            </a:r>
          </a:p>
          <a:p>
            <a:pPr marL="0" indent="0">
              <a:buNone/>
            </a:pPr>
            <a:r>
              <a:rPr lang="en-US" i="1" dirty="0"/>
              <a:t>National Central University, Taiwan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D925B-B238-0D46-8491-70D2C1E5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538" y="516791"/>
            <a:ext cx="1280160" cy="167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D059C-6EEF-C549-B264-53B63112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73" y="2345210"/>
            <a:ext cx="2406291" cy="616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F305C-3E31-A741-B4BD-5BE2C288F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539" y="3356411"/>
            <a:ext cx="1280160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F908A-B700-0E43-A5AE-B666359B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539" y="5088827"/>
            <a:ext cx="1280160" cy="1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Has </a:t>
            </a:r>
            <a:r>
              <a:rPr lang="en-US" b="1" i="1" dirty="0">
                <a:solidFill>
                  <a:srgbClr val="C00000"/>
                </a:solidFill>
              </a:rPr>
              <a:t>limitations</a:t>
            </a:r>
            <a:r>
              <a:rPr lang="en-US" i="1" dirty="0"/>
              <a:t> for accessing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Authentication (Access Token, Valid User Account)</a:t>
            </a:r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Limited Number of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B9C75-2683-1E41-9F21-635E30E8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63393"/>
            <a:ext cx="8229600" cy="1913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7B722-07AF-2D4A-803E-AF8D93D91058}"/>
              </a:ext>
            </a:extLst>
          </p:cNvPr>
          <p:cNvSpPr txBox="1"/>
          <p:nvPr/>
        </p:nvSpPr>
        <p:spPr>
          <a:xfrm>
            <a:off x="457200" y="2620597"/>
            <a:ext cx="8229600" cy="584775"/>
          </a:xfrm>
          <a:prstGeom prst="rect">
            <a:avLst/>
          </a:prstGeom>
          <a:solidFill>
            <a:srgbClr val="40404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= “</a:t>
            </a:r>
            <a:r>
              <a:rPr lang="en-US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YUCAKJ19090242539KKIL</a:t>
            </a:r>
            <a:r>
              <a:rPr lang="en-US" sz="3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0D54E-CF3F-464A-83E4-9F908590E541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17/28</a:t>
            </a:r>
          </a:p>
        </p:txBody>
      </p:sp>
    </p:spTree>
    <p:extLst>
      <p:ext uri="{BB962C8B-B14F-4D97-AF65-F5344CB8AC3E}">
        <p14:creationId xmlns:p14="http://schemas.microsoft.com/office/powerpoint/2010/main" val="308797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API or Web-scraping?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E23C2B-1A71-F64D-B60E-D063DF8FC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07835"/>
              </p:ext>
            </p:extLst>
          </p:nvPr>
        </p:nvGraphicFramePr>
        <p:xfrm>
          <a:off x="628650" y="1144447"/>
          <a:ext cx="788670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98164777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42116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Web-scraping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764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Granted to use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grant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39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 need to make a complex parser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Need to design the parser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3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 need to clean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Need to make sure the data obtained is 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9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Easy to use</a:t>
                      </a:r>
                    </a:p>
                    <a:p>
                      <a:r>
                        <a:rPr lang="en-US" sz="2800" dirty="0"/>
                        <a:t>(as a programmer perspective)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 companies can prevent the data from being scraped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9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Have rules to follow, not a security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security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6986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4E6D7-8827-734F-BADE-583C1A3C073E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18/28</a:t>
            </a:r>
          </a:p>
        </p:txBody>
      </p:sp>
    </p:spTree>
    <p:extLst>
      <p:ext uri="{BB962C8B-B14F-4D97-AF65-F5344CB8AC3E}">
        <p14:creationId xmlns:p14="http://schemas.microsoft.com/office/powerpoint/2010/main" val="88496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0DE6B9-E498-0A4F-A4C6-C6E3D323F582}"/>
              </a:ext>
            </a:extLst>
          </p:cNvPr>
          <p:cNvSpPr/>
          <p:nvPr/>
        </p:nvSpPr>
        <p:spPr>
          <a:xfrm>
            <a:off x="955936" y="1942956"/>
            <a:ext cx="7245752" cy="27216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A1013-AC54-A84D-B884-7A2F1353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2" y="1942956"/>
            <a:ext cx="7886700" cy="1899286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 will always be the recommended way!!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ABFA-8741-0844-A4C7-A6FD0498C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62" y="3842242"/>
            <a:ext cx="7886700" cy="532989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</a:rPr>
              <a:t>(Of course, if provided……)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5DFA0-6E71-A740-A3BD-EF2A63B8534F}"/>
              </a:ext>
            </a:extLst>
          </p:cNvPr>
          <p:cNvSpPr/>
          <p:nvPr/>
        </p:nvSpPr>
        <p:spPr>
          <a:xfrm>
            <a:off x="763928" y="1643606"/>
            <a:ext cx="7650866" cy="299350"/>
          </a:xfrm>
          <a:prstGeom prst="rect">
            <a:avLst/>
          </a:prstGeom>
          <a:solidFill>
            <a:srgbClr val="C49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E80C9-67C3-8440-84A6-D22B7E9700E4}"/>
              </a:ext>
            </a:extLst>
          </p:cNvPr>
          <p:cNvSpPr/>
          <p:nvPr/>
        </p:nvSpPr>
        <p:spPr>
          <a:xfrm>
            <a:off x="763928" y="4664598"/>
            <a:ext cx="7650866" cy="299350"/>
          </a:xfrm>
          <a:prstGeom prst="rect">
            <a:avLst/>
          </a:prstGeom>
          <a:solidFill>
            <a:srgbClr val="C49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A72B0-4F5F-D645-93BA-DB92055A424C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>
                <a:solidFill>
                  <a:schemeClr val="bg1"/>
                </a:solidFill>
              </a:rPr>
              <a:t>19/28</a:t>
            </a:r>
          </a:p>
        </p:txBody>
      </p:sp>
    </p:spTree>
    <p:extLst>
      <p:ext uri="{BB962C8B-B14F-4D97-AF65-F5344CB8AC3E}">
        <p14:creationId xmlns:p14="http://schemas.microsoft.com/office/powerpoint/2010/main" val="264063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322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Should be aware of when collecting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330"/>
            <a:ext cx="7886700" cy="467963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Terms &amp; Conditions</a:t>
            </a:r>
            <a:r>
              <a:rPr lang="en-US" i="1" dirty="0"/>
              <a:t> provided by the website</a:t>
            </a:r>
          </a:p>
          <a:p>
            <a:r>
              <a:rPr lang="en-US" i="1" dirty="0"/>
              <a:t>The ability of the server of the website (How much requests at the same time?)</a:t>
            </a:r>
          </a:p>
          <a:p>
            <a:r>
              <a:rPr lang="en-US" i="1" dirty="0"/>
              <a:t>Random wait time</a:t>
            </a:r>
          </a:p>
          <a:p>
            <a:r>
              <a:rPr lang="en-US" i="1" dirty="0"/>
              <a:t>The network status of your machine</a:t>
            </a:r>
          </a:p>
          <a:p>
            <a:r>
              <a:rPr lang="en-US" i="1" dirty="0"/>
              <a:t>You computer could crash!!!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4E2D8-FD03-904E-9E20-FF10FFAE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4565168"/>
            <a:ext cx="31750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45727-2671-E148-AB4F-759C46391B94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20/28</a:t>
            </a:r>
          </a:p>
        </p:txBody>
      </p:sp>
    </p:spTree>
    <p:extLst>
      <p:ext uri="{BB962C8B-B14F-4D97-AF65-F5344CB8AC3E}">
        <p14:creationId xmlns:p14="http://schemas.microsoft.com/office/powerpoint/2010/main" val="20989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Technical skills for web-scraping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Software development</a:t>
            </a:r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Knowledge of Databases</a:t>
            </a:r>
          </a:p>
          <a:p>
            <a:pPr marL="0" indent="0">
              <a:buNone/>
            </a:pPr>
            <a:r>
              <a:rPr lang="en-US" i="1" dirty="0"/>
              <a:t>	(Relational, NoSQL)</a:t>
            </a:r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 startAt="3"/>
            </a:pPr>
            <a:r>
              <a:rPr lang="en-US" i="1" dirty="0"/>
              <a:t>Server Management</a:t>
            </a:r>
          </a:p>
          <a:p>
            <a:pPr marL="0" indent="0">
              <a:buNone/>
            </a:pPr>
            <a:r>
              <a:rPr lang="en-US" i="1" dirty="0"/>
              <a:t>	(Linux, Windows)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BD231-E6EF-1A4F-A301-18EF8444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06" y="1452959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C84CA-DBF8-5D4A-BC96-B15A4D304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06" y="2917031"/>
            <a:ext cx="13716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4459B-4B85-1E4A-AC75-9486AB08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906" y="438110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11134-72E4-C44B-9222-971C7D187568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21/28</a:t>
            </a:r>
          </a:p>
        </p:txBody>
      </p:sp>
    </p:spTree>
    <p:extLst>
      <p:ext uri="{BB962C8B-B14F-4D97-AF65-F5344CB8AC3E}">
        <p14:creationId xmlns:p14="http://schemas.microsoft.com/office/powerpoint/2010/main" val="33555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 achieved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5C3955-9762-4742-91DB-53B623BDC1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358336"/>
              </p:ext>
            </p:extLst>
          </p:nvPr>
        </p:nvGraphicFramePr>
        <p:xfrm>
          <a:off x="628650" y="1360486"/>
          <a:ext cx="78867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140185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801471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5607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Points through Scraping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Points through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98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MercadoLibre (Items)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192092 (192K)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5343091 (53.4M)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989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/>
                        <a:t>MercadoLibre (Sellers)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25679 (25K)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2474157 (2.4M)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88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Kiva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1684119 (1.6M)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88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104724059 (104M)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 err="1"/>
                        <a:t>Freelancer.com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191424 (191K)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4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WORKANA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20456 (20K)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0137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F00140-DACE-C545-9059-0EBB70FAB31D}"/>
              </a:ext>
            </a:extLst>
          </p:cNvPr>
          <p:cNvSpPr txBox="1"/>
          <p:nvPr/>
        </p:nvSpPr>
        <p:spPr>
          <a:xfrm>
            <a:off x="2095018" y="5989953"/>
            <a:ext cx="495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Over 150 Million data points!!!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ECC68-8336-3B47-BFBC-487DA5B4DFA6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23/28</a:t>
            </a:r>
          </a:p>
        </p:txBody>
      </p:sp>
    </p:spTree>
    <p:extLst>
      <p:ext uri="{BB962C8B-B14F-4D97-AF65-F5344CB8AC3E}">
        <p14:creationId xmlns:p14="http://schemas.microsoft.com/office/powerpoint/2010/main" val="355154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Our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3813E-AA2E-1D45-8E0A-EA855633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85127"/>
            <a:ext cx="7315200" cy="548640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DC4B9-E9C8-2A4B-985B-D5F29C52CA80}"/>
              </a:ext>
            </a:extLst>
          </p:cNvPr>
          <p:cNvSpPr txBox="1"/>
          <p:nvPr/>
        </p:nvSpPr>
        <p:spPr>
          <a:xfrm>
            <a:off x="3009418" y="136859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24/28</a:t>
            </a:r>
          </a:p>
        </p:txBody>
      </p:sp>
    </p:spTree>
    <p:extLst>
      <p:ext uri="{BB962C8B-B14F-4D97-AF65-F5344CB8AC3E}">
        <p14:creationId xmlns:p14="http://schemas.microsoft.com/office/powerpoint/2010/main" val="231356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Architecture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E051D95-058B-E14F-BE30-C97D1CF0600B}"/>
              </a:ext>
            </a:extLst>
          </p:cNvPr>
          <p:cNvSpPr/>
          <p:nvPr/>
        </p:nvSpPr>
        <p:spPr>
          <a:xfrm>
            <a:off x="6660593" y="696913"/>
            <a:ext cx="1045388" cy="549099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CD6BD5-A40B-274A-AEBD-294251046610}"/>
              </a:ext>
            </a:extLst>
          </p:cNvPr>
          <p:cNvCxnSpPr>
            <a:cxnSpLocks/>
          </p:cNvCxnSpPr>
          <p:nvPr/>
        </p:nvCxnSpPr>
        <p:spPr>
          <a:xfrm>
            <a:off x="7173279" y="1624492"/>
            <a:ext cx="0" cy="542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CAF72A-16D1-1244-A769-F1799B03D681}"/>
              </a:ext>
            </a:extLst>
          </p:cNvPr>
          <p:cNvSpPr txBox="1"/>
          <p:nvPr/>
        </p:nvSpPr>
        <p:spPr>
          <a:xfrm>
            <a:off x="5721574" y="1255160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World-wide Web (WWW)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5075A2-7E68-864E-AF8F-78C0CBBB9172}"/>
              </a:ext>
            </a:extLst>
          </p:cNvPr>
          <p:cNvSpPr/>
          <p:nvPr/>
        </p:nvSpPr>
        <p:spPr>
          <a:xfrm>
            <a:off x="5671198" y="2206915"/>
            <a:ext cx="2984147" cy="21711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A6B23C-CA46-2C4A-9EE2-819A20A32019}"/>
              </a:ext>
            </a:extLst>
          </p:cNvPr>
          <p:cNvGrpSpPr/>
          <p:nvPr/>
        </p:nvGrpSpPr>
        <p:grpSpPr>
          <a:xfrm>
            <a:off x="5894000" y="2379566"/>
            <a:ext cx="2558558" cy="1825852"/>
            <a:chOff x="5956792" y="2726959"/>
            <a:chExt cx="2558558" cy="18258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2FDADB-3BE7-D049-9104-5471919B82EC}"/>
                </a:ext>
              </a:extLst>
            </p:cNvPr>
            <p:cNvSpPr txBox="1"/>
            <p:nvPr/>
          </p:nvSpPr>
          <p:spPr>
            <a:xfrm>
              <a:off x="5956792" y="2726959"/>
              <a:ext cx="2558558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Web Crawler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A82D6F-1DC8-9F49-9AE2-097396BA3F27}"/>
                </a:ext>
              </a:extLst>
            </p:cNvPr>
            <p:cNvSpPr txBox="1"/>
            <p:nvPr/>
          </p:nvSpPr>
          <p:spPr>
            <a:xfrm>
              <a:off x="5956792" y="3455219"/>
              <a:ext cx="2558558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Content Parsing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BB347F-B8A4-1F4E-B4AA-84257718A056}"/>
                </a:ext>
              </a:extLst>
            </p:cNvPr>
            <p:cNvSpPr txBox="1"/>
            <p:nvPr/>
          </p:nvSpPr>
          <p:spPr>
            <a:xfrm>
              <a:off x="5956792" y="4183479"/>
              <a:ext cx="2558558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Basic Cleaning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D38BFE-C39B-A14A-8D5B-FB2508C3810C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236071" y="3096291"/>
              <a:ext cx="0" cy="358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EA53EE-D1A5-D14A-A018-2D63E652DC67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236071" y="3824551"/>
              <a:ext cx="0" cy="358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803D483-D862-FB40-BB8F-2D70690100B3}"/>
              </a:ext>
            </a:extLst>
          </p:cNvPr>
          <p:cNvSpPr txBox="1"/>
          <p:nvPr/>
        </p:nvSpPr>
        <p:spPr>
          <a:xfrm>
            <a:off x="5732231" y="4394530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Web Scraper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57917C-1B19-E141-AE9B-76F359907525}"/>
              </a:ext>
            </a:extLst>
          </p:cNvPr>
          <p:cNvGrpSpPr/>
          <p:nvPr/>
        </p:nvGrpSpPr>
        <p:grpSpPr>
          <a:xfrm>
            <a:off x="4127371" y="3858320"/>
            <a:ext cx="568028" cy="725288"/>
            <a:chOff x="5914940" y="5451675"/>
            <a:chExt cx="568028" cy="725288"/>
          </a:xfrm>
        </p:grpSpPr>
        <p:sp>
          <p:nvSpPr>
            <p:cNvPr id="24" name="Snip Single Corner Rectangle 23">
              <a:extLst>
                <a:ext uri="{FF2B5EF4-FFF2-40B4-BE49-F238E27FC236}">
                  <a16:creationId xmlns:a16="http://schemas.microsoft.com/office/drawing/2014/main" id="{85D2EF29-36C2-9B4E-9FC1-EF8DC2A7DC9F}"/>
                </a:ext>
              </a:extLst>
            </p:cNvPr>
            <p:cNvSpPr/>
            <p:nvPr/>
          </p:nvSpPr>
          <p:spPr>
            <a:xfrm flipH="1">
              <a:off x="5914940" y="5451676"/>
              <a:ext cx="568028" cy="725287"/>
            </a:xfrm>
            <a:prstGeom prst="snip1Rect">
              <a:avLst>
                <a:gd name="adj" fmla="val 3296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434889BE-F729-2A41-B71A-8E36B3CC5F37}"/>
                </a:ext>
              </a:extLst>
            </p:cNvPr>
            <p:cNvSpPr/>
            <p:nvPr/>
          </p:nvSpPr>
          <p:spPr>
            <a:xfrm rot="16200000">
              <a:off x="5914802" y="5451815"/>
              <a:ext cx="185195" cy="18491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DD60B1A-1378-5640-B101-A289CBCBD278}"/>
              </a:ext>
            </a:extLst>
          </p:cNvPr>
          <p:cNvSpPr txBox="1"/>
          <p:nvPr/>
        </p:nvSpPr>
        <p:spPr>
          <a:xfrm>
            <a:off x="3792529" y="4585777"/>
            <a:ext cx="123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2E5EF3-EFFF-054D-9219-E0B7DEFADE62}"/>
              </a:ext>
            </a:extLst>
          </p:cNvPr>
          <p:cNvGrpSpPr/>
          <p:nvPr/>
        </p:nvGrpSpPr>
        <p:grpSpPr>
          <a:xfrm>
            <a:off x="628650" y="1689669"/>
            <a:ext cx="4419409" cy="2118458"/>
            <a:chOff x="628650" y="1689669"/>
            <a:chExt cx="4419409" cy="211845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CC048F5-D3F5-A246-B1A3-D056BE902285}"/>
                </a:ext>
              </a:extLst>
            </p:cNvPr>
            <p:cNvGrpSpPr/>
            <p:nvPr/>
          </p:nvGrpSpPr>
          <p:grpSpPr>
            <a:xfrm>
              <a:off x="3810347" y="2392200"/>
              <a:ext cx="1237712" cy="1094620"/>
              <a:chOff x="3793079" y="2386254"/>
              <a:chExt cx="1237712" cy="1094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C718821-2730-AD43-A6FD-C4E530AD8336}"/>
                  </a:ext>
                </a:extLst>
              </p:cNvPr>
              <p:cNvGrpSpPr/>
              <p:nvPr/>
            </p:nvGrpSpPr>
            <p:grpSpPr>
              <a:xfrm>
                <a:off x="4128471" y="2386254"/>
                <a:ext cx="566928" cy="725288"/>
                <a:chOff x="7194219" y="5451675"/>
                <a:chExt cx="566928" cy="72528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61AF795-E9CD-DB44-B23E-AF86A04DBA57}"/>
                    </a:ext>
                  </a:extLst>
                </p:cNvPr>
                <p:cNvSpPr/>
                <p:nvPr/>
              </p:nvSpPr>
              <p:spPr>
                <a:xfrm>
                  <a:off x="7194219" y="5451675"/>
                  <a:ext cx="566928" cy="18519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0EDE1AD-9F19-1E44-A5D6-495A2C61F9A2}"/>
                    </a:ext>
                  </a:extLst>
                </p:cNvPr>
                <p:cNvSpPr/>
                <p:nvPr/>
              </p:nvSpPr>
              <p:spPr>
                <a:xfrm>
                  <a:off x="7194219" y="5721721"/>
                  <a:ext cx="566928" cy="18519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E3B9838-1F45-9149-9230-CEA58B018B6E}"/>
                    </a:ext>
                  </a:extLst>
                </p:cNvPr>
                <p:cNvSpPr/>
                <p:nvPr/>
              </p:nvSpPr>
              <p:spPr>
                <a:xfrm>
                  <a:off x="7194219" y="5991767"/>
                  <a:ext cx="566928" cy="18519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4F10D10-8B06-5E46-8A70-F1A901978DEF}"/>
                    </a:ext>
                  </a:extLst>
                </p:cNvPr>
                <p:cNvCxnSpPr>
                  <a:stCxn id="19" idx="2"/>
                  <a:endCxn id="21" idx="2"/>
                </p:cNvCxnSpPr>
                <p:nvPr/>
              </p:nvCxnSpPr>
              <p:spPr>
                <a:xfrm>
                  <a:off x="7194219" y="5544273"/>
                  <a:ext cx="0" cy="5400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28C9E5B-67AA-9E4D-85B3-998EF80C924C}"/>
                    </a:ext>
                  </a:extLst>
                </p:cNvPr>
                <p:cNvCxnSpPr/>
                <p:nvPr/>
              </p:nvCxnSpPr>
              <p:spPr>
                <a:xfrm>
                  <a:off x="7761147" y="5544273"/>
                  <a:ext cx="0" cy="54009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34C03E-780A-5E4D-BFA3-BB594D487DA1}"/>
                  </a:ext>
                </a:extLst>
              </p:cNvPr>
              <p:cNvSpPr txBox="1"/>
              <p:nvPr/>
            </p:nvSpPr>
            <p:spPr>
              <a:xfrm>
                <a:off x="3793079" y="3111542"/>
                <a:ext cx="1237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Database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307D7A-55D3-3743-8250-A23B39C69637}"/>
                </a:ext>
              </a:extLst>
            </p:cNvPr>
            <p:cNvGrpSpPr/>
            <p:nvPr/>
          </p:nvGrpSpPr>
          <p:grpSpPr>
            <a:xfrm>
              <a:off x="628650" y="1689669"/>
              <a:ext cx="2558558" cy="2118458"/>
              <a:chOff x="628650" y="1624492"/>
              <a:chExt cx="2558558" cy="211845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53A69F-1786-8F47-B33D-B9D186827D8B}"/>
                  </a:ext>
                </a:extLst>
              </p:cNvPr>
              <p:cNvSpPr txBox="1"/>
              <p:nvPr/>
            </p:nvSpPr>
            <p:spPr>
              <a:xfrm>
                <a:off x="628650" y="1624492"/>
                <a:ext cx="2558558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Advanced Data Cleaning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45FC0B-FD92-9D40-B5F9-6E82F26FB469}"/>
                  </a:ext>
                </a:extLst>
              </p:cNvPr>
              <p:cNvSpPr txBox="1"/>
              <p:nvPr/>
            </p:nvSpPr>
            <p:spPr>
              <a:xfrm>
                <a:off x="628650" y="2207534"/>
                <a:ext cx="2558558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Normalization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80950E-4B82-AB44-8021-5B280EBB37EC}"/>
                  </a:ext>
                </a:extLst>
              </p:cNvPr>
              <p:cNvSpPr txBox="1"/>
              <p:nvPr/>
            </p:nvSpPr>
            <p:spPr>
              <a:xfrm>
                <a:off x="628650" y="2790576"/>
                <a:ext cx="2558558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De-dupe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F4B6E8-B1B3-8146-B2F5-8902B83904A2}"/>
                  </a:ext>
                </a:extLst>
              </p:cNvPr>
              <p:cNvSpPr txBox="1"/>
              <p:nvPr/>
            </p:nvSpPr>
            <p:spPr>
              <a:xfrm>
                <a:off x="628650" y="3373618"/>
                <a:ext cx="2558558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Aggregation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54E482-2E53-254B-9BD0-6E8EA48BB9C9}"/>
                </a:ext>
              </a:extLst>
            </p:cNvPr>
            <p:cNvCxnSpPr>
              <a:stCxn id="30" idx="3"/>
              <a:endCxn id="20" idx="2"/>
            </p:cNvCxnSpPr>
            <p:nvPr/>
          </p:nvCxnSpPr>
          <p:spPr>
            <a:xfrm>
              <a:off x="3187208" y="1874335"/>
              <a:ext cx="958531" cy="880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1AEDE2-5123-884A-A949-3C87F187E850}"/>
                </a:ext>
              </a:extLst>
            </p:cNvPr>
            <p:cNvCxnSpPr>
              <a:cxnSpLocks/>
              <a:stCxn id="31" idx="3"/>
              <a:endCxn id="20" idx="2"/>
            </p:cNvCxnSpPr>
            <p:nvPr/>
          </p:nvCxnSpPr>
          <p:spPr>
            <a:xfrm>
              <a:off x="3187208" y="2457377"/>
              <a:ext cx="958531" cy="2974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8B1477-B4C5-0C41-961C-F6EDA6D59F93}"/>
                </a:ext>
              </a:extLst>
            </p:cNvPr>
            <p:cNvCxnSpPr>
              <a:cxnSpLocks/>
              <a:stCxn id="32" idx="3"/>
              <a:endCxn id="20" idx="2"/>
            </p:cNvCxnSpPr>
            <p:nvPr/>
          </p:nvCxnSpPr>
          <p:spPr>
            <a:xfrm flipV="1">
              <a:off x="3187208" y="2754844"/>
              <a:ext cx="958531" cy="285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ED4D64B-E104-F14C-BB62-190B18F1A762}"/>
                </a:ext>
              </a:extLst>
            </p:cNvPr>
            <p:cNvCxnSpPr>
              <a:cxnSpLocks/>
              <a:stCxn id="33" idx="3"/>
              <a:endCxn id="20" idx="2"/>
            </p:cNvCxnSpPr>
            <p:nvPr/>
          </p:nvCxnSpPr>
          <p:spPr>
            <a:xfrm flipV="1">
              <a:off x="3187208" y="2754844"/>
              <a:ext cx="958531" cy="8686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87F0BE-57DE-0343-853A-849F295EC099}"/>
              </a:ext>
            </a:extLst>
          </p:cNvPr>
          <p:cNvGrpSpPr/>
          <p:nvPr/>
        </p:nvGrpSpPr>
        <p:grpSpPr>
          <a:xfrm>
            <a:off x="6166266" y="4522531"/>
            <a:ext cx="2034042" cy="602497"/>
            <a:chOff x="6114535" y="4707727"/>
            <a:chExt cx="2034042" cy="60249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AF02D2F-89F8-7F47-AAB1-57B9A86A3F27}"/>
                </a:ext>
              </a:extLst>
            </p:cNvPr>
            <p:cNvCxnSpPr>
              <a:cxnSpLocks/>
            </p:cNvCxnSpPr>
            <p:nvPr/>
          </p:nvCxnSpPr>
          <p:spPr>
            <a:xfrm>
              <a:off x="6126938" y="4707727"/>
              <a:ext cx="0" cy="6024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3103ED-2A97-EB40-A8A3-7938BB0028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4535" y="5310224"/>
              <a:ext cx="20108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DC5E349-2D7D-4447-8290-A56C62754D04}"/>
                </a:ext>
              </a:extLst>
            </p:cNvPr>
            <p:cNvCxnSpPr/>
            <p:nvPr/>
          </p:nvCxnSpPr>
          <p:spPr>
            <a:xfrm flipV="1">
              <a:off x="8148577" y="4707727"/>
              <a:ext cx="0" cy="6024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7343B09-C20C-0E43-9729-34298574D0AC}"/>
              </a:ext>
            </a:extLst>
          </p:cNvPr>
          <p:cNvSpPr txBox="1"/>
          <p:nvPr/>
        </p:nvSpPr>
        <p:spPr>
          <a:xfrm>
            <a:off x="5578133" y="5125028"/>
            <a:ext cx="316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Error Handling &amp; Retry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506EBC2-51E0-564F-9E38-F9026E8DE77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84187" y="2788685"/>
            <a:ext cx="1109813" cy="12320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8CA265-07E4-5042-81A4-A8AF254DD116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429203" y="3486820"/>
            <a:ext cx="0" cy="3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7B3BFAC-B841-364E-A7F0-A53D1A92392F}"/>
              </a:ext>
            </a:extLst>
          </p:cNvPr>
          <p:cNvCxnSpPr>
            <a:cxnSpLocks/>
          </p:cNvCxnSpPr>
          <p:nvPr/>
        </p:nvCxnSpPr>
        <p:spPr>
          <a:xfrm>
            <a:off x="4409413" y="4944602"/>
            <a:ext cx="0" cy="3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B132BED5-C401-A345-B756-C97D9038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13" y="5313934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AA118C8-6CF4-1645-AD08-DC3E1DECF4DD}"/>
              </a:ext>
            </a:extLst>
          </p:cNvPr>
          <p:cNvSpPr txBox="1"/>
          <p:nvPr/>
        </p:nvSpPr>
        <p:spPr>
          <a:xfrm>
            <a:off x="3663984" y="6228334"/>
            <a:ext cx="149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Visualization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D82C7A-BA6C-C647-B099-D50E1EEB5FC9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25/28</a:t>
            </a:r>
          </a:p>
        </p:txBody>
      </p:sp>
    </p:spTree>
    <p:extLst>
      <p:ext uri="{BB962C8B-B14F-4D97-AF65-F5344CB8AC3E}">
        <p14:creationId xmlns:p14="http://schemas.microsoft.com/office/powerpoint/2010/main" val="428789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trike="sngStrike" dirty="0"/>
          </a:p>
          <a:p>
            <a:r>
              <a:rPr lang="en-US" i="1" strike="sngStrike" dirty="0"/>
              <a:t>Infrastructure</a:t>
            </a:r>
          </a:p>
          <a:p>
            <a:r>
              <a:rPr lang="en-US" i="1" dirty="0"/>
              <a:t>Been blocked by the target sites for doing the scraping</a:t>
            </a:r>
          </a:p>
          <a:p>
            <a:pPr lvl="1"/>
            <a:r>
              <a:rPr lang="en-US" i="1" dirty="0"/>
              <a:t>Cafeteria, Public </a:t>
            </a:r>
            <a:r>
              <a:rPr lang="en-US" i="1" dirty="0" err="1"/>
              <a:t>WiFi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i="1" dirty="0"/>
              <a:t>Program errors handling</a:t>
            </a:r>
          </a:p>
          <a:p>
            <a:r>
              <a:rPr lang="en-US" i="1" dirty="0"/>
              <a:t>Observing the behavior of the website</a:t>
            </a:r>
          </a:p>
          <a:p>
            <a:r>
              <a:rPr lang="en-US" i="1" dirty="0"/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2EB73-D71E-F545-91C0-47B05FB6A5EE}"/>
              </a:ext>
            </a:extLst>
          </p:cNvPr>
          <p:cNvSpPr txBox="1"/>
          <p:nvPr/>
        </p:nvSpPr>
        <p:spPr>
          <a:xfrm>
            <a:off x="2095018" y="6176963"/>
            <a:ext cx="495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Time Consuming!!!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A2C0D-D5FE-FF4B-9883-406B0569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824" y="2652580"/>
            <a:ext cx="4460009" cy="17226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E5B48-598C-7C4E-9348-F4CD5065B29F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26/28</a:t>
            </a:r>
          </a:p>
        </p:txBody>
      </p:sp>
    </p:spTree>
    <p:extLst>
      <p:ext uri="{BB962C8B-B14F-4D97-AF65-F5344CB8AC3E}">
        <p14:creationId xmlns:p14="http://schemas.microsoft.com/office/powerpoint/2010/main" val="16724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664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Did I mention observing the behavior of the website?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1620"/>
            <a:ext cx="7886700" cy="464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Magic happens in background!!!</a:t>
            </a:r>
          </a:p>
          <a:p>
            <a:pPr marL="0" indent="0">
              <a:buNone/>
            </a:pPr>
            <a:r>
              <a:rPr lang="en-US" i="1" dirty="0"/>
              <a:t>Open a webpage is essentially downloading files from the server.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904B-8947-0044-BFD4-8ACF2159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33" y="3397091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222F7-0B12-C64A-A66D-50467FA2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305651"/>
            <a:ext cx="1097280" cy="10972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70C1F5-46DA-0E49-B152-6577E629C9CD}"/>
              </a:ext>
            </a:extLst>
          </p:cNvPr>
          <p:cNvCxnSpPr/>
          <p:nvPr/>
        </p:nvCxnSpPr>
        <p:spPr>
          <a:xfrm>
            <a:off x="1608882" y="4143737"/>
            <a:ext cx="53912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5B165C-8241-C242-98E1-DB38DCDF39D4}"/>
              </a:ext>
            </a:extLst>
          </p:cNvPr>
          <p:cNvCxnSpPr>
            <a:cxnSpLocks/>
          </p:cNvCxnSpPr>
          <p:nvPr/>
        </p:nvCxnSpPr>
        <p:spPr>
          <a:xfrm flipH="1">
            <a:off x="1608882" y="3601656"/>
            <a:ext cx="53912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527C7D-8255-824E-85F5-61DA0E2FE27D}"/>
              </a:ext>
            </a:extLst>
          </p:cNvPr>
          <p:cNvSpPr txBox="1"/>
          <p:nvPr/>
        </p:nvSpPr>
        <p:spPr>
          <a:xfrm>
            <a:off x="2030071" y="3111630"/>
            <a:ext cx="4548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Open </a:t>
            </a:r>
            <a:r>
              <a:rPr lang="en-US" sz="2400" i="1" dirty="0"/>
              <a:t>www.google.com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C0BA4-BE17-F147-8B18-3BC11C975D80}"/>
              </a:ext>
            </a:extLst>
          </p:cNvPr>
          <p:cNvSpPr txBox="1"/>
          <p:nvPr/>
        </p:nvSpPr>
        <p:spPr>
          <a:xfrm>
            <a:off x="1714188" y="4172098"/>
            <a:ext cx="518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2. Send webpage source to the browser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5F3EE-F82C-1F40-B2F3-54AC4B30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230" y="4923194"/>
            <a:ext cx="3475540" cy="17075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8722FA-1C5E-3A42-A402-4875ABE4EEDD}"/>
              </a:ext>
            </a:extLst>
          </p:cNvPr>
          <p:cNvCxnSpPr>
            <a:cxnSpLocks/>
          </p:cNvCxnSpPr>
          <p:nvPr/>
        </p:nvCxnSpPr>
        <p:spPr>
          <a:xfrm flipH="1">
            <a:off x="6400800" y="4402930"/>
            <a:ext cx="1183833" cy="1374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685BD4-9F16-1F4B-AD30-418F38E3142E}"/>
              </a:ext>
            </a:extLst>
          </p:cNvPr>
          <p:cNvSpPr txBox="1"/>
          <p:nvPr/>
        </p:nvSpPr>
        <p:spPr>
          <a:xfrm>
            <a:off x="6530553" y="5207466"/>
            <a:ext cx="210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3. Browser execute the source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5AAF1-8B46-E74D-94B8-3C7E91C30491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27/28</a:t>
            </a:r>
          </a:p>
        </p:txBody>
      </p:sp>
    </p:spTree>
    <p:extLst>
      <p:ext uri="{BB962C8B-B14F-4D97-AF65-F5344CB8AC3E}">
        <p14:creationId xmlns:p14="http://schemas.microsoft.com/office/powerpoint/2010/main" val="135787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06" y="1028700"/>
            <a:ext cx="7886700" cy="5148263"/>
          </a:xfrm>
        </p:spPr>
        <p:txBody>
          <a:bodyPr>
            <a:normAutofit/>
          </a:bodyPr>
          <a:lstStyle/>
          <a:p>
            <a:endParaRPr lang="en-US" i="1" dirty="0"/>
          </a:p>
          <a:p>
            <a:r>
              <a:rPr lang="en-US" i="1" dirty="0"/>
              <a:t>Web-scraping?</a:t>
            </a:r>
          </a:p>
          <a:p>
            <a:r>
              <a:rPr lang="en-US" i="1" dirty="0"/>
              <a:t>How to perform web-scraping?</a:t>
            </a:r>
          </a:p>
          <a:p>
            <a:r>
              <a:rPr lang="en-US" i="1" dirty="0"/>
              <a:t>What is API?</a:t>
            </a:r>
          </a:p>
          <a:p>
            <a:r>
              <a:rPr lang="en-US" i="1" dirty="0"/>
              <a:t>What should be aware of?</a:t>
            </a:r>
          </a:p>
          <a:p>
            <a:r>
              <a:rPr lang="en-US" i="1" dirty="0"/>
              <a:t>Technical skills for web-scraping?</a:t>
            </a:r>
          </a:p>
          <a:p>
            <a:r>
              <a:rPr lang="en-US" i="1" dirty="0"/>
              <a:t>Our achievements</a:t>
            </a:r>
          </a:p>
          <a:p>
            <a:r>
              <a:rPr lang="en-US" i="1" dirty="0"/>
              <a:t>Challenges?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77C6C-05C3-3747-99F2-79637B22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470" y="1236020"/>
            <a:ext cx="3046962" cy="45777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3B3FFB-E50B-634C-AE06-83000721FF57}"/>
              </a:ext>
            </a:extLst>
          </p:cNvPr>
          <p:cNvGrpSpPr/>
          <p:nvPr/>
        </p:nvGrpSpPr>
        <p:grpSpPr>
          <a:xfrm>
            <a:off x="211962" y="5647921"/>
            <a:ext cx="2699644" cy="1058084"/>
            <a:chOff x="353903" y="291259"/>
            <a:chExt cx="2699644" cy="10580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7A7FF9-073B-B64D-A1D1-D6BB8A65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903" y="291259"/>
              <a:ext cx="810171" cy="10580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4B105D-FDB2-2C4E-9E4A-A00C454E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385" y="588344"/>
              <a:ext cx="1812162" cy="463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793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1013-AC54-A84D-B884-7A2F1353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40130"/>
            <a:ext cx="7886700" cy="1899286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Live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ABFA-8741-0844-A4C7-A6FD0498C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939416"/>
            <a:ext cx="7886700" cy="1500187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/>
              <a:t>Sample Website:</a:t>
            </a:r>
          </a:p>
          <a:p>
            <a:pPr algn="ctr"/>
            <a:r>
              <a:rPr lang="en-US" sz="2800" i="1" dirty="0">
                <a:hlinkClick r:id="rId2"/>
              </a:rPr>
              <a:t>https://</a:t>
            </a:r>
            <a:r>
              <a:rPr lang="en-US" sz="2800" i="1" dirty="0" err="1">
                <a:hlinkClick r:id="rId2"/>
              </a:rPr>
              <a:t>www.freelancer.es</a:t>
            </a:r>
            <a:r>
              <a:rPr lang="en-US" sz="2800" i="1" dirty="0">
                <a:hlinkClick r:id="rId2"/>
              </a:rPr>
              <a:t>/freelancers/</a:t>
            </a:r>
            <a:endParaRPr 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CB9F-73A9-B047-BFE2-2FCE2D8394FC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28/28</a:t>
            </a:r>
          </a:p>
        </p:txBody>
      </p:sp>
    </p:spTree>
    <p:extLst>
      <p:ext uri="{BB962C8B-B14F-4D97-AF65-F5344CB8AC3E}">
        <p14:creationId xmlns:p14="http://schemas.microsoft.com/office/powerpoint/2010/main" val="181171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https://www.wikiwand.com/en/Web_scraping</a:t>
            </a:r>
            <a:endParaRPr lang="en-US" dirty="0"/>
          </a:p>
          <a:p>
            <a:r>
              <a:rPr lang="en-US" dirty="0">
                <a:hlinkClick r:id="rId3"/>
              </a:rPr>
              <a:t>https://www.wikiwand.com/en/Web_crawler</a:t>
            </a:r>
            <a:endParaRPr lang="en-US" dirty="0"/>
          </a:p>
          <a:p>
            <a:r>
              <a:rPr lang="en-US" dirty="0">
                <a:hlinkClick r:id="rId4"/>
              </a:rPr>
              <a:t>https://www.promptcloud.com/blog/data-scraping-vs-data-crawling/</a:t>
            </a:r>
            <a:endParaRPr lang="en-US" dirty="0"/>
          </a:p>
          <a:p>
            <a:r>
              <a:rPr lang="en-US" dirty="0">
                <a:hlinkClick r:id="rId5"/>
              </a:rPr>
              <a:t>https://www.promptcloud.com/blog/best-programming-language-for-web-scraping/</a:t>
            </a:r>
            <a:endParaRPr lang="en-US" dirty="0"/>
          </a:p>
          <a:p>
            <a:r>
              <a:rPr lang="en-US" dirty="0">
                <a:hlinkClick r:id="rId6"/>
              </a:rPr>
              <a:t>https://www.wikiwand.com/en/Application_programming_interface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598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1013-AC54-A84D-B884-7A2F1353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1024"/>
            <a:ext cx="7886700" cy="765750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/>
              <a:t>Thank you!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02770-1D50-3C41-8A90-C00AAE02C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618675"/>
            <a:ext cx="9144000" cy="875154"/>
          </a:xfrm>
        </p:spPr>
        <p:txBody>
          <a:bodyPr/>
          <a:lstStyle/>
          <a:p>
            <a:pPr algn="ctr"/>
            <a:r>
              <a:rPr lang="en-US" sz="2000" dirty="0"/>
              <a:t>My teammates (from left to right):</a:t>
            </a:r>
          </a:p>
          <a:p>
            <a:pPr algn="ctr"/>
            <a:r>
              <a:rPr lang="en-US" b="1" i="1" dirty="0"/>
              <a:t>Matthew Reese, Karla </a:t>
            </a:r>
            <a:r>
              <a:rPr lang="en-US" b="1" i="1" dirty="0" err="1"/>
              <a:t>Rascon</a:t>
            </a:r>
            <a:r>
              <a:rPr lang="en-US" b="1" i="1" dirty="0"/>
              <a:t>-Garcia, Me, Veronika </a:t>
            </a:r>
            <a:r>
              <a:rPr lang="en-US" b="1" i="1" dirty="0" err="1"/>
              <a:t>Vilgis</a:t>
            </a:r>
            <a:r>
              <a:rPr lang="en-US" b="1" i="1" dirty="0"/>
              <a:t>, Xin </a:t>
            </a:r>
            <a:r>
              <a:rPr lang="en-US" b="1" i="1" dirty="0" err="1"/>
              <a:t>Jin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7C5A-67CA-1D41-872C-CE995F55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8" y="846774"/>
            <a:ext cx="5029200" cy="3771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F268107-B0F4-1E4F-94CE-D0196744DC59}"/>
              </a:ext>
            </a:extLst>
          </p:cNvPr>
          <p:cNvGrpSpPr/>
          <p:nvPr/>
        </p:nvGrpSpPr>
        <p:grpSpPr>
          <a:xfrm>
            <a:off x="3133846" y="5493828"/>
            <a:ext cx="2884989" cy="1250066"/>
            <a:chOff x="2948651" y="5493828"/>
            <a:chExt cx="2884989" cy="12500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2BB2A3-E49A-E245-A6E5-CCDF510461AB}"/>
                </a:ext>
              </a:extLst>
            </p:cNvPr>
            <p:cNvSpPr/>
            <p:nvPr/>
          </p:nvSpPr>
          <p:spPr>
            <a:xfrm>
              <a:off x="2948651" y="5493828"/>
              <a:ext cx="2884989" cy="125006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6D5B12-35C8-5042-AAD1-6273BFDF03B7}"/>
                </a:ext>
              </a:extLst>
            </p:cNvPr>
            <p:cNvGrpSpPr/>
            <p:nvPr/>
          </p:nvGrpSpPr>
          <p:grpSpPr>
            <a:xfrm>
              <a:off x="3041323" y="5589819"/>
              <a:ext cx="2699644" cy="1058084"/>
              <a:chOff x="353903" y="291259"/>
              <a:chExt cx="2699644" cy="105808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B74C07E-D084-4F4D-B151-BFD86AA59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903" y="291259"/>
                <a:ext cx="810171" cy="105808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FD34B18-AAAB-A646-9AFB-47767C63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385" y="588344"/>
                <a:ext cx="1812162" cy="4639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962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1013-AC54-A84D-B884-7A2F1353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25930"/>
            <a:ext cx="7886700" cy="1213486"/>
          </a:xfrm>
        </p:spPr>
        <p:txBody>
          <a:bodyPr/>
          <a:lstStyle/>
          <a:p>
            <a:pPr algn="ctr"/>
            <a:r>
              <a:rPr lang="en-US" b="1" dirty="0"/>
              <a:t>Web-scraping!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ABFA-8741-0844-A4C7-A6FD0498C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939416"/>
            <a:ext cx="7886700" cy="1500187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/>
              <a:t>(Crawling?)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2B755-5921-034C-8B16-CD796A16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083" y="3689509"/>
            <a:ext cx="2114309" cy="2114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1408E-D509-DC42-8B69-9E3DA3A68384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1/28</a:t>
            </a:r>
          </a:p>
        </p:txBody>
      </p:sp>
    </p:spTree>
    <p:extLst>
      <p:ext uri="{BB962C8B-B14F-4D97-AF65-F5344CB8AC3E}">
        <p14:creationId xmlns:p14="http://schemas.microsoft.com/office/powerpoint/2010/main" val="249723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web-crawling?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4880031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Collecting a list of webpage links</a:t>
            </a:r>
          </a:p>
          <a:p>
            <a:pPr marL="0" indent="0">
              <a:buNone/>
            </a:pPr>
            <a:r>
              <a:rPr lang="en-US" i="1" dirty="0"/>
              <a:t>(Uniform Resource Locator, </a:t>
            </a:r>
            <a:r>
              <a:rPr lang="en-US" b="1" i="1" dirty="0"/>
              <a:t>URL</a:t>
            </a:r>
            <a:r>
              <a:rPr lang="en-US" i="1" dirty="0"/>
              <a:t>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We called such a program</a:t>
            </a:r>
          </a:p>
          <a:p>
            <a:pPr marL="0" indent="0">
              <a:buNone/>
            </a:pPr>
            <a:r>
              <a:rPr lang="en-US" i="1" dirty="0"/>
              <a:t>“web crawler”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0CD2D5-31F7-3948-848D-1D0CC2F5ABFC}"/>
              </a:ext>
            </a:extLst>
          </p:cNvPr>
          <p:cNvSpPr/>
          <p:nvPr/>
        </p:nvSpPr>
        <p:spPr>
          <a:xfrm>
            <a:off x="5508681" y="454373"/>
            <a:ext cx="3358394" cy="60935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05CD77-BA83-DE49-84E7-5C7FB38F84A6}"/>
              </a:ext>
            </a:extLst>
          </p:cNvPr>
          <p:cNvSpPr/>
          <p:nvPr/>
        </p:nvSpPr>
        <p:spPr>
          <a:xfrm>
            <a:off x="6335764" y="905257"/>
            <a:ext cx="1689904" cy="1064871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BE45F-7EC0-6748-9EC2-4AAE622DD20D}"/>
              </a:ext>
            </a:extLst>
          </p:cNvPr>
          <p:cNvSpPr txBox="1"/>
          <p:nvPr/>
        </p:nvSpPr>
        <p:spPr>
          <a:xfrm>
            <a:off x="5753171" y="5520825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List of Targets to Visit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037E3B-2E16-984E-B60C-A1D95F97A623}"/>
              </a:ext>
            </a:extLst>
          </p:cNvPr>
          <p:cNvCxnSpPr>
            <a:cxnSpLocks/>
          </p:cNvCxnSpPr>
          <p:nvPr/>
        </p:nvCxnSpPr>
        <p:spPr>
          <a:xfrm>
            <a:off x="7194219" y="2575613"/>
            <a:ext cx="0" cy="542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898252-509B-1A40-86CC-8BF68346C41D}"/>
              </a:ext>
            </a:extLst>
          </p:cNvPr>
          <p:cNvSpPr txBox="1"/>
          <p:nvPr/>
        </p:nvSpPr>
        <p:spPr>
          <a:xfrm>
            <a:off x="5753171" y="3254775"/>
            <a:ext cx="288209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 Crawler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5D259-EDEE-5A4A-84E2-D847C020AB9F}"/>
              </a:ext>
            </a:extLst>
          </p:cNvPr>
          <p:cNvCxnSpPr>
            <a:cxnSpLocks/>
          </p:cNvCxnSpPr>
          <p:nvPr/>
        </p:nvCxnSpPr>
        <p:spPr>
          <a:xfrm>
            <a:off x="7207722" y="3867924"/>
            <a:ext cx="0" cy="542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7C9961-1475-4649-BA96-0EACB32BC89C}"/>
              </a:ext>
            </a:extLst>
          </p:cNvPr>
          <p:cNvGrpSpPr/>
          <p:nvPr/>
        </p:nvGrpSpPr>
        <p:grpSpPr>
          <a:xfrm>
            <a:off x="6339260" y="4649846"/>
            <a:ext cx="1709917" cy="785246"/>
            <a:chOff x="6342926" y="4213184"/>
            <a:chExt cx="1709917" cy="7852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428D53-2525-F64A-A26C-15E559CA7A1B}"/>
                </a:ext>
              </a:extLst>
            </p:cNvPr>
            <p:cNvGrpSpPr/>
            <p:nvPr/>
          </p:nvGrpSpPr>
          <p:grpSpPr>
            <a:xfrm>
              <a:off x="6342926" y="4213184"/>
              <a:ext cx="1702925" cy="182880"/>
              <a:chOff x="6342926" y="4213184"/>
              <a:chExt cx="1702925" cy="18288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197296-E88F-E742-83A3-0A3D3F2B7333}"/>
                  </a:ext>
                </a:extLst>
              </p:cNvPr>
              <p:cNvSpPr/>
              <p:nvPr/>
            </p:nvSpPr>
            <p:spPr>
              <a:xfrm>
                <a:off x="6342926" y="421318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23934C0-8F65-B341-A864-4316DD0153AB}"/>
                  </a:ext>
                </a:extLst>
              </p:cNvPr>
              <p:cNvSpPr/>
              <p:nvPr/>
            </p:nvSpPr>
            <p:spPr>
              <a:xfrm>
                <a:off x="6674251" y="4213184"/>
                <a:ext cx="1371600" cy="182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D58FD6-314F-EC49-8261-1ED5FA5FD0E8}"/>
                </a:ext>
              </a:extLst>
            </p:cNvPr>
            <p:cNvGrpSpPr/>
            <p:nvPr/>
          </p:nvGrpSpPr>
          <p:grpSpPr>
            <a:xfrm>
              <a:off x="6349918" y="4514367"/>
              <a:ext cx="1702925" cy="182880"/>
              <a:chOff x="6342926" y="4213184"/>
              <a:chExt cx="1702925" cy="1828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1A33F7B-F7B9-FD49-9130-66BFE451F846}"/>
                  </a:ext>
                </a:extLst>
              </p:cNvPr>
              <p:cNvSpPr/>
              <p:nvPr/>
            </p:nvSpPr>
            <p:spPr>
              <a:xfrm>
                <a:off x="6342926" y="421318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6FDDC3-D975-844C-B61D-B17C3D7F7D82}"/>
                  </a:ext>
                </a:extLst>
              </p:cNvPr>
              <p:cNvSpPr/>
              <p:nvPr/>
            </p:nvSpPr>
            <p:spPr>
              <a:xfrm>
                <a:off x="6674251" y="4213184"/>
                <a:ext cx="1371600" cy="182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D7B74-2343-4D43-9F59-2CCFC6896712}"/>
                </a:ext>
              </a:extLst>
            </p:cNvPr>
            <p:cNvGrpSpPr/>
            <p:nvPr/>
          </p:nvGrpSpPr>
          <p:grpSpPr>
            <a:xfrm>
              <a:off x="6349918" y="4815550"/>
              <a:ext cx="1702925" cy="182880"/>
              <a:chOff x="6342926" y="4213184"/>
              <a:chExt cx="1702925" cy="18288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7A43FEB-6EB7-2643-9C75-B6A8C3918384}"/>
                  </a:ext>
                </a:extLst>
              </p:cNvPr>
              <p:cNvSpPr/>
              <p:nvPr/>
            </p:nvSpPr>
            <p:spPr>
              <a:xfrm>
                <a:off x="6342926" y="421318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80EB54F-0802-4047-B353-55FFD9A5C166}"/>
                  </a:ext>
                </a:extLst>
              </p:cNvPr>
              <p:cNvSpPr/>
              <p:nvPr/>
            </p:nvSpPr>
            <p:spPr>
              <a:xfrm>
                <a:off x="6674251" y="4213184"/>
                <a:ext cx="1371600" cy="182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9F9039-F9F8-C844-AD00-332BBB6539FF}"/>
              </a:ext>
            </a:extLst>
          </p:cNvPr>
          <p:cNvSpPr txBox="1"/>
          <p:nvPr/>
        </p:nvSpPr>
        <p:spPr>
          <a:xfrm>
            <a:off x="5892068" y="2122528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World-wide Web (WWW)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06890-B897-004A-85D7-BA97298BC11E}"/>
              </a:ext>
            </a:extLst>
          </p:cNvPr>
          <p:cNvSpPr txBox="1"/>
          <p:nvPr/>
        </p:nvSpPr>
        <p:spPr>
          <a:xfrm>
            <a:off x="134483" y="6329363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2/28</a:t>
            </a:r>
          </a:p>
        </p:txBody>
      </p:sp>
    </p:spTree>
    <p:extLst>
      <p:ext uri="{BB962C8B-B14F-4D97-AF65-F5344CB8AC3E}">
        <p14:creationId xmlns:p14="http://schemas.microsoft.com/office/powerpoint/2010/main" val="217688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DA9F37-56C0-D242-8493-CEFA32A6E706}"/>
              </a:ext>
            </a:extLst>
          </p:cNvPr>
          <p:cNvSpPr/>
          <p:nvPr/>
        </p:nvSpPr>
        <p:spPr>
          <a:xfrm>
            <a:off x="5494357" y="365127"/>
            <a:ext cx="3358394" cy="60935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web-scraping?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4865707" cy="51482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Getting the data from the web!</a:t>
            </a:r>
          </a:p>
          <a:p>
            <a:pPr marL="0" indent="0">
              <a:buNone/>
            </a:pPr>
            <a:r>
              <a:rPr lang="en-US" i="1" dirty="0"/>
              <a:t>You will have target.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Wikipedia</a:t>
            </a:r>
          </a:p>
          <a:p>
            <a:pPr marL="0" indent="0">
              <a:buNone/>
            </a:pPr>
            <a:r>
              <a:rPr lang="en-US" i="1" dirty="0"/>
              <a:t>Scraping is </a:t>
            </a:r>
            <a:r>
              <a:rPr lang="en-US" b="1" i="1" dirty="0">
                <a:solidFill>
                  <a:srgbClr val="C00000"/>
                </a:solidFill>
              </a:rPr>
              <a:t>a form of copying</a:t>
            </a:r>
            <a:r>
              <a:rPr lang="en-US" i="1" dirty="0"/>
              <a:t>, in which specific data is gathered and copied from the web.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B2290A1C-C9EF-B348-A12B-831F28690151}"/>
              </a:ext>
            </a:extLst>
          </p:cNvPr>
          <p:cNvSpPr/>
          <p:nvPr/>
        </p:nvSpPr>
        <p:spPr>
          <a:xfrm>
            <a:off x="6660593" y="696913"/>
            <a:ext cx="1045388" cy="549099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B992AF-8490-CB46-BE4D-B0DBFACA1BA4}"/>
              </a:ext>
            </a:extLst>
          </p:cNvPr>
          <p:cNvCxnSpPr>
            <a:cxnSpLocks/>
          </p:cNvCxnSpPr>
          <p:nvPr/>
        </p:nvCxnSpPr>
        <p:spPr>
          <a:xfrm>
            <a:off x="7173279" y="1624492"/>
            <a:ext cx="0" cy="542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9BF0B7-B8DD-2947-B7D2-7E108E0E6EE3}"/>
              </a:ext>
            </a:extLst>
          </p:cNvPr>
          <p:cNvSpPr txBox="1"/>
          <p:nvPr/>
        </p:nvSpPr>
        <p:spPr>
          <a:xfrm>
            <a:off x="5721574" y="1255160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World-wide Web (WWW)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B008D-4586-D144-AE24-41ABC8CE87A9}"/>
              </a:ext>
            </a:extLst>
          </p:cNvPr>
          <p:cNvSpPr/>
          <p:nvPr/>
        </p:nvSpPr>
        <p:spPr>
          <a:xfrm>
            <a:off x="5671198" y="2206915"/>
            <a:ext cx="2984147" cy="21711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9916A-57EA-0A45-AC7C-9E28B0467D65}"/>
              </a:ext>
            </a:extLst>
          </p:cNvPr>
          <p:cNvSpPr txBox="1"/>
          <p:nvPr/>
        </p:nvSpPr>
        <p:spPr>
          <a:xfrm>
            <a:off x="5894000" y="2379566"/>
            <a:ext cx="2558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 Crawler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4FF45-BE54-D641-AC94-DC595FAF46BB}"/>
              </a:ext>
            </a:extLst>
          </p:cNvPr>
          <p:cNvSpPr txBox="1"/>
          <p:nvPr/>
        </p:nvSpPr>
        <p:spPr>
          <a:xfrm>
            <a:off x="5894000" y="3107826"/>
            <a:ext cx="2558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Content Parsing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52803-C8C7-964C-874C-2FA482CC9440}"/>
              </a:ext>
            </a:extLst>
          </p:cNvPr>
          <p:cNvSpPr txBox="1"/>
          <p:nvPr/>
        </p:nvSpPr>
        <p:spPr>
          <a:xfrm>
            <a:off x="5894000" y="3836086"/>
            <a:ext cx="255855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 Cleaning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E3A23B-DE69-0C4A-8252-1C98094E9BB0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7173279" y="2748898"/>
            <a:ext cx="0" cy="358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76D22B-9ED7-8A48-BB21-EEE39C23BE94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7173279" y="3477158"/>
            <a:ext cx="0" cy="358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5A8490-10F0-134B-AE06-4C09009679D0}"/>
              </a:ext>
            </a:extLst>
          </p:cNvPr>
          <p:cNvSpPr txBox="1"/>
          <p:nvPr/>
        </p:nvSpPr>
        <p:spPr>
          <a:xfrm>
            <a:off x="5732231" y="4394530"/>
            <a:ext cx="28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Web Scraper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52C066-C39F-8F4C-BF37-16994384FF2C}"/>
              </a:ext>
            </a:extLst>
          </p:cNvPr>
          <p:cNvGrpSpPr/>
          <p:nvPr/>
        </p:nvGrpSpPr>
        <p:grpSpPr>
          <a:xfrm>
            <a:off x="5974435" y="5056090"/>
            <a:ext cx="568028" cy="725288"/>
            <a:chOff x="5914940" y="5451675"/>
            <a:chExt cx="568028" cy="725288"/>
          </a:xfrm>
        </p:grpSpPr>
        <p:sp>
          <p:nvSpPr>
            <p:cNvPr id="36" name="Snip Single Corner Rectangle 35">
              <a:extLst>
                <a:ext uri="{FF2B5EF4-FFF2-40B4-BE49-F238E27FC236}">
                  <a16:creationId xmlns:a16="http://schemas.microsoft.com/office/drawing/2014/main" id="{55A3E0AC-4664-F448-B5C6-E7C61D7D4C08}"/>
                </a:ext>
              </a:extLst>
            </p:cNvPr>
            <p:cNvSpPr/>
            <p:nvPr/>
          </p:nvSpPr>
          <p:spPr>
            <a:xfrm flipH="1">
              <a:off x="5914940" y="5451676"/>
              <a:ext cx="568028" cy="725287"/>
            </a:xfrm>
            <a:prstGeom prst="snip1Rect">
              <a:avLst>
                <a:gd name="adj" fmla="val 3296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96B5C8DC-5178-A94E-8823-0957E4999887}"/>
                </a:ext>
              </a:extLst>
            </p:cNvPr>
            <p:cNvSpPr/>
            <p:nvPr/>
          </p:nvSpPr>
          <p:spPr>
            <a:xfrm rot="16200000">
              <a:off x="5914802" y="5451815"/>
              <a:ext cx="185195" cy="18491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D6F84F-A4CD-D34A-BEF3-BC1AE1C0648A}"/>
              </a:ext>
            </a:extLst>
          </p:cNvPr>
          <p:cNvGrpSpPr/>
          <p:nvPr/>
        </p:nvGrpSpPr>
        <p:grpSpPr>
          <a:xfrm>
            <a:off x="7805195" y="5056090"/>
            <a:ext cx="566928" cy="725288"/>
            <a:chOff x="7194219" y="5451675"/>
            <a:chExt cx="566928" cy="72528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86D5FC-E7E1-D549-875D-34AD37CF4421}"/>
                </a:ext>
              </a:extLst>
            </p:cNvPr>
            <p:cNvSpPr/>
            <p:nvPr/>
          </p:nvSpPr>
          <p:spPr>
            <a:xfrm>
              <a:off x="7194219" y="5451675"/>
              <a:ext cx="566928" cy="1851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2BE139-8B61-EF45-B364-133370F07EA6}"/>
                </a:ext>
              </a:extLst>
            </p:cNvPr>
            <p:cNvSpPr/>
            <p:nvPr/>
          </p:nvSpPr>
          <p:spPr>
            <a:xfrm>
              <a:off x="7194219" y="5721721"/>
              <a:ext cx="566928" cy="1851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F18FCA2-5D89-C14F-AB5C-25E5FB0DF85D}"/>
                </a:ext>
              </a:extLst>
            </p:cNvPr>
            <p:cNvSpPr/>
            <p:nvPr/>
          </p:nvSpPr>
          <p:spPr>
            <a:xfrm>
              <a:off x="7194219" y="5991767"/>
              <a:ext cx="566928" cy="1851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A8BD31-FF97-3743-B5B2-9E55D7BEE99E}"/>
                </a:ext>
              </a:extLst>
            </p:cNvPr>
            <p:cNvCxnSpPr>
              <a:stCxn id="39" idx="2"/>
              <a:endCxn id="41" idx="2"/>
            </p:cNvCxnSpPr>
            <p:nvPr/>
          </p:nvCxnSpPr>
          <p:spPr>
            <a:xfrm>
              <a:off x="7194219" y="5544273"/>
              <a:ext cx="0" cy="5400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F4FD90-D32E-5F41-B479-BF618F50B143}"/>
                </a:ext>
              </a:extLst>
            </p:cNvPr>
            <p:cNvCxnSpPr/>
            <p:nvPr/>
          </p:nvCxnSpPr>
          <p:spPr>
            <a:xfrm>
              <a:off x="7761147" y="5544273"/>
              <a:ext cx="0" cy="5400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8C2C5F-FDCC-F848-BA9B-25D2CF95C635}"/>
              </a:ext>
            </a:extLst>
          </p:cNvPr>
          <p:cNvCxnSpPr/>
          <p:nvPr/>
        </p:nvCxnSpPr>
        <p:spPr>
          <a:xfrm flipH="1">
            <a:off x="6318320" y="4763862"/>
            <a:ext cx="854959" cy="1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AC8294-10BC-4344-B2E7-F8988F4F9297}"/>
              </a:ext>
            </a:extLst>
          </p:cNvPr>
          <p:cNvCxnSpPr>
            <a:cxnSpLocks/>
          </p:cNvCxnSpPr>
          <p:nvPr/>
        </p:nvCxnSpPr>
        <p:spPr>
          <a:xfrm>
            <a:off x="7173279" y="4762913"/>
            <a:ext cx="854959" cy="188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74B9769-D75B-204E-BAEA-A500AF8D5D88}"/>
              </a:ext>
            </a:extLst>
          </p:cNvPr>
          <p:cNvSpPr txBox="1"/>
          <p:nvPr/>
        </p:nvSpPr>
        <p:spPr>
          <a:xfrm>
            <a:off x="5639593" y="5781378"/>
            <a:ext cx="123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41069D-1E24-054F-80D6-75767E60C601}"/>
              </a:ext>
            </a:extLst>
          </p:cNvPr>
          <p:cNvSpPr txBox="1"/>
          <p:nvPr/>
        </p:nvSpPr>
        <p:spPr>
          <a:xfrm>
            <a:off x="7469803" y="5781378"/>
            <a:ext cx="123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Database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F3BD53-2AB2-8C4C-84E9-4872A09ACFC0}"/>
              </a:ext>
            </a:extLst>
          </p:cNvPr>
          <p:cNvCxnSpPr/>
          <p:nvPr/>
        </p:nvCxnSpPr>
        <p:spPr>
          <a:xfrm>
            <a:off x="628650" y="4039565"/>
            <a:ext cx="470727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3D8080B-C4E2-D947-A4CA-E9BA718E8CA0}"/>
              </a:ext>
            </a:extLst>
          </p:cNvPr>
          <p:cNvSpPr txBox="1"/>
          <p:nvPr/>
        </p:nvSpPr>
        <p:spPr>
          <a:xfrm>
            <a:off x="134483" y="6329363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3/28</a:t>
            </a:r>
          </a:p>
        </p:txBody>
      </p:sp>
    </p:spTree>
    <p:extLst>
      <p:ext uri="{BB962C8B-B14F-4D97-AF65-F5344CB8AC3E}">
        <p14:creationId xmlns:p14="http://schemas.microsoft.com/office/powerpoint/2010/main" val="18995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perform web-scraping?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endParaRPr lang="en-US" i="1" dirty="0"/>
          </a:p>
          <a:p>
            <a:r>
              <a:rPr lang="en-US" i="1" dirty="0"/>
              <a:t>Software</a:t>
            </a:r>
          </a:p>
          <a:p>
            <a:pPr lvl="1"/>
            <a:r>
              <a:rPr lang="en-US" i="1" dirty="0" err="1"/>
              <a:t>Listly</a:t>
            </a:r>
            <a:r>
              <a:rPr lang="en-US" i="1" dirty="0"/>
              <a:t> (</a:t>
            </a:r>
            <a:r>
              <a:rPr lang="en-US" i="1" dirty="0">
                <a:hlinkClick r:id="rId2"/>
              </a:rPr>
              <a:t>https://listly.io</a:t>
            </a:r>
            <a:r>
              <a:rPr lang="en-US" i="1" dirty="0"/>
              <a:t>)</a:t>
            </a:r>
          </a:p>
          <a:p>
            <a:pPr lvl="1"/>
            <a:r>
              <a:rPr lang="en-US" i="1" dirty="0"/>
              <a:t>Web Scraper IO (</a:t>
            </a:r>
            <a:r>
              <a:rPr lang="en-US" i="1" dirty="0">
                <a:hlinkClick r:id="rId3"/>
              </a:rPr>
              <a:t>https://www.webscraper.io</a:t>
            </a:r>
            <a:r>
              <a:rPr lang="en-US" i="1" dirty="0"/>
              <a:t>)</a:t>
            </a:r>
          </a:p>
          <a:p>
            <a:r>
              <a:rPr lang="en-US" i="1" dirty="0"/>
              <a:t>Buy the data!</a:t>
            </a:r>
          </a:p>
          <a:p>
            <a:pPr lvl="1"/>
            <a:r>
              <a:rPr lang="en-US" i="1" dirty="0" err="1"/>
              <a:t>Dataprovider.com</a:t>
            </a:r>
            <a:r>
              <a:rPr lang="en-US" i="1" dirty="0"/>
              <a:t> (</a:t>
            </a:r>
            <a:r>
              <a:rPr lang="en-US" i="1" dirty="0">
                <a:hlinkClick r:id="rId4"/>
              </a:rPr>
              <a:t>https://</a:t>
            </a:r>
            <a:r>
              <a:rPr lang="en-US" i="1" dirty="0" err="1">
                <a:hlinkClick r:id="rId4"/>
              </a:rPr>
              <a:t>www.dataprovider.com</a:t>
            </a:r>
            <a:r>
              <a:rPr lang="en-US" i="1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7FB71E-C5AC-6549-9BAE-FA575B040036}"/>
              </a:ext>
            </a:extLst>
          </p:cNvPr>
          <p:cNvGrpSpPr/>
          <p:nvPr/>
        </p:nvGrpSpPr>
        <p:grpSpPr>
          <a:xfrm>
            <a:off x="363517" y="4124706"/>
            <a:ext cx="8416966" cy="2052257"/>
            <a:chOff x="362433" y="3919828"/>
            <a:chExt cx="8416966" cy="20522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13A18F-FE1A-6C4B-833E-C64100D5E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433" y="3919828"/>
              <a:ext cx="4114800" cy="20522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D5E596-398F-9440-8DD6-6ECA9339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4599" y="3919828"/>
              <a:ext cx="4114800" cy="20522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E50102-6CEF-534B-A549-17A4BBC4FCF5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4/28</a:t>
            </a:r>
          </a:p>
        </p:txBody>
      </p:sp>
    </p:spTree>
    <p:extLst>
      <p:ext uri="{BB962C8B-B14F-4D97-AF65-F5344CB8AC3E}">
        <p14:creationId xmlns:p14="http://schemas.microsoft.com/office/powerpoint/2010/main" val="280142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perform web-scraping?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AB03-ACCE-E349-BBE8-E8BAF7F2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8700"/>
            <a:ext cx="7886700" cy="5148263"/>
          </a:xfrm>
        </p:spPr>
        <p:txBody>
          <a:bodyPr>
            <a:normAutofit/>
          </a:bodyPr>
          <a:lstStyle/>
          <a:p>
            <a:endParaRPr lang="en-US" i="1" dirty="0"/>
          </a:p>
          <a:p>
            <a:r>
              <a:rPr lang="en-US" i="1" dirty="0"/>
              <a:t>What else?</a:t>
            </a:r>
          </a:p>
          <a:p>
            <a:pPr lvl="1"/>
            <a:r>
              <a:rPr lang="en-US" i="1" strike="sngStrike" dirty="0"/>
              <a:t>Copy &amp; Paste (Human Intelligence Solution)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</a:rPr>
              <a:t>Programming!!!</a:t>
            </a:r>
          </a:p>
          <a:p>
            <a:r>
              <a:rPr lang="en-US" i="1" dirty="0"/>
              <a:t>What will you need?</a:t>
            </a:r>
          </a:p>
          <a:p>
            <a:pPr lvl="1"/>
            <a:r>
              <a:rPr lang="en-US" i="1" dirty="0"/>
              <a:t>A programmer!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CA66F-E0CD-1F49-AD8F-90EBEE9C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59" y="2617094"/>
            <a:ext cx="3062291" cy="19714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B4C9E-93D8-0B48-8AE3-238C3AB9E248}"/>
              </a:ext>
            </a:extLst>
          </p:cNvPr>
          <p:cNvGrpSpPr/>
          <p:nvPr/>
        </p:nvGrpSpPr>
        <p:grpSpPr>
          <a:xfrm>
            <a:off x="885825" y="4821934"/>
            <a:ext cx="7372350" cy="1121664"/>
            <a:chOff x="628650" y="4864589"/>
            <a:chExt cx="7372350" cy="11216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87A887-FFCC-9047-987E-36F48CA1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5017370"/>
              <a:ext cx="2743200" cy="8161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A53E6E-B55C-2F44-A824-468FF3D0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7625" y="4931645"/>
              <a:ext cx="1828800" cy="9875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A9CE96-8C09-FE41-A6C0-6962DCC6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2200" y="4864589"/>
              <a:ext cx="1828800" cy="112166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4F6A2-DF2E-2F49-A716-CA055DDECB12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5/28</a:t>
            </a:r>
          </a:p>
        </p:txBody>
      </p:sp>
    </p:spTree>
    <p:extLst>
      <p:ext uri="{BB962C8B-B14F-4D97-AF65-F5344CB8AC3E}">
        <p14:creationId xmlns:p14="http://schemas.microsoft.com/office/powerpoint/2010/main" val="37163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90AD-9032-6244-9E69-0FA25C8C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35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Recall the structure of a Web-scraper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BE8D38-A42B-9941-83FE-938B2346BBF3}"/>
              </a:ext>
            </a:extLst>
          </p:cNvPr>
          <p:cNvSpPr/>
          <p:nvPr/>
        </p:nvSpPr>
        <p:spPr>
          <a:xfrm>
            <a:off x="2621467" y="2013996"/>
            <a:ext cx="3901065" cy="29428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6CC09E-E6AC-B140-9415-C5743457B380}"/>
              </a:ext>
            </a:extLst>
          </p:cNvPr>
          <p:cNvGrpSpPr/>
          <p:nvPr/>
        </p:nvGrpSpPr>
        <p:grpSpPr>
          <a:xfrm>
            <a:off x="2926079" y="2156675"/>
            <a:ext cx="3291840" cy="2657450"/>
            <a:chOff x="3521977" y="1509598"/>
            <a:chExt cx="3291840" cy="26574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023467-E431-1849-9669-FE856F26E380}"/>
                </a:ext>
              </a:extLst>
            </p:cNvPr>
            <p:cNvSpPr txBox="1"/>
            <p:nvPr/>
          </p:nvSpPr>
          <p:spPr>
            <a:xfrm>
              <a:off x="3521977" y="1509598"/>
              <a:ext cx="329184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Web Crawler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A4D179-6E9F-2C46-8AA5-A1C284CE47CD}"/>
                </a:ext>
              </a:extLst>
            </p:cNvPr>
            <p:cNvSpPr txBox="1"/>
            <p:nvPr/>
          </p:nvSpPr>
          <p:spPr>
            <a:xfrm>
              <a:off x="3521977" y="2575607"/>
              <a:ext cx="3291840" cy="52322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Content Parsing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997CA6-CB47-874E-9899-A929694E281C}"/>
                </a:ext>
              </a:extLst>
            </p:cNvPr>
            <p:cNvSpPr txBox="1"/>
            <p:nvPr/>
          </p:nvSpPr>
          <p:spPr>
            <a:xfrm>
              <a:off x="3521977" y="3643828"/>
              <a:ext cx="329184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Basic Cleaning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D90630-BC7C-F645-A191-B6D170593E0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571999" y="2679895"/>
            <a:ext cx="0" cy="542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35B580-B219-4C46-9396-97A3E090F4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1999" y="3745904"/>
            <a:ext cx="0" cy="545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A4244C-010A-3C43-AE46-CE4F7B0D29C7}"/>
              </a:ext>
            </a:extLst>
          </p:cNvPr>
          <p:cNvSpPr txBox="1"/>
          <p:nvPr/>
        </p:nvSpPr>
        <p:spPr>
          <a:xfrm>
            <a:off x="3130951" y="4956805"/>
            <a:ext cx="288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Scraper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D186E-7D63-1349-82AA-460F9A4057B9}"/>
              </a:ext>
            </a:extLst>
          </p:cNvPr>
          <p:cNvSpPr txBox="1"/>
          <p:nvPr/>
        </p:nvSpPr>
        <p:spPr>
          <a:xfrm>
            <a:off x="3067291" y="6353856"/>
            <a:ext cx="586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6/28</a:t>
            </a:r>
          </a:p>
        </p:txBody>
      </p:sp>
    </p:spTree>
    <p:extLst>
      <p:ext uri="{BB962C8B-B14F-4D97-AF65-F5344CB8AC3E}">
        <p14:creationId xmlns:p14="http://schemas.microsoft.com/office/powerpoint/2010/main" val="186090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1409</Words>
  <Application>Microsoft Macintosh PowerPoint</Application>
  <PresentationFormat>On-screen Show (4:3)</PresentationFormat>
  <Paragraphs>320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Herramientas para la recolección de datos web Yu-Chang (Andy) Ho May 8th, 2019, Colombia</vt:lpstr>
      <vt:lpstr>About Me</vt:lpstr>
      <vt:lpstr>Outline</vt:lpstr>
      <vt:lpstr>Web-scraping!</vt:lpstr>
      <vt:lpstr>What is web-crawling?</vt:lpstr>
      <vt:lpstr>What is web-scraping?</vt:lpstr>
      <vt:lpstr>How to perform web-scraping?</vt:lpstr>
      <vt:lpstr>How to perform web-scraping?</vt:lpstr>
      <vt:lpstr>Recall the structure of a Web-scraper</vt:lpstr>
      <vt:lpstr>Content Parsing??</vt:lpstr>
      <vt:lpstr>Have a deeper look……</vt:lpstr>
      <vt:lpstr>So what does the parser do?</vt:lpstr>
      <vt:lpstr>Essentially……</vt:lpstr>
      <vt:lpstr>Recall the structure of a Web-scraper</vt:lpstr>
      <vt:lpstr>Data Cleaning</vt:lpstr>
      <vt:lpstr>What is an API?</vt:lpstr>
      <vt:lpstr>JavaScript Object Notation (JSON) A set of Key/Value pairs.</vt:lpstr>
      <vt:lpstr>Extensible Markup Language (XML) Similar to HTML.</vt:lpstr>
      <vt:lpstr>About API</vt:lpstr>
      <vt:lpstr>About API</vt:lpstr>
      <vt:lpstr>API or Web-scraping?</vt:lpstr>
      <vt:lpstr>API will always be the recommended way!!</vt:lpstr>
      <vt:lpstr>What Should be aware of when collecting data?</vt:lpstr>
      <vt:lpstr>Technical skills for web-scraping</vt:lpstr>
      <vt:lpstr>What we achieved</vt:lpstr>
      <vt:lpstr>Our Infrastructure</vt:lpstr>
      <vt:lpstr>Architecture</vt:lpstr>
      <vt:lpstr>Challenges?</vt:lpstr>
      <vt:lpstr>Did I mention observing the behavior of the website?</vt:lpstr>
      <vt:lpstr>Live Demo!</vt:lpstr>
      <vt:lpstr>References</vt:lpstr>
      <vt:lpstr>Thank you! 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Ho</dc:creator>
  <cp:lastModifiedBy>Andy Ho</cp:lastModifiedBy>
  <cp:revision>102</cp:revision>
  <dcterms:created xsi:type="dcterms:W3CDTF">2019-05-08T01:31:58Z</dcterms:created>
  <dcterms:modified xsi:type="dcterms:W3CDTF">2019-05-08T07:18:36Z</dcterms:modified>
</cp:coreProperties>
</file>